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1"/>
  </p:notesMasterIdLst>
  <p:sldIdLst>
    <p:sldId id="256" r:id="rId2"/>
    <p:sldId id="257" r:id="rId3"/>
    <p:sldId id="301" r:id="rId4"/>
    <p:sldId id="308" r:id="rId5"/>
    <p:sldId id="258" r:id="rId6"/>
    <p:sldId id="299" r:id="rId7"/>
    <p:sldId id="259" r:id="rId8"/>
    <p:sldId id="260" r:id="rId9"/>
    <p:sldId id="305" r:id="rId10"/>
    <p:sldId id="262" r:id="rId11"/>
    <p:sldId id="304" r:id="rId12"/>
    <p:sldId id="263" r:id="rId13"/>
    <p:sldId id="264" r:id="rId14"/>
    <p:sldId id="306" r:id="rId15"/>
    <p:sldId id="265" r:id="rId16"/>
    <p:sldId id="307"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310" r:id="rId43"/>
    <p:sldId id="312" r:id="rId44"/>
    <p:sldId id="292" r:id="rId45"/>
    <p:sldId id="293" r:id="rId46"/>
    <p:sldId id="294" r:id="rId47"/>
    <p:sldId id="295" r:id="rId48"/>
    <p:sldId id="297" r:id="rId49"/>
    <p:sldId id="298" r:id="rId50"/>
  </p:sldIdLst>
  <p:sldSz cx="12192000" cy="6858000"/>
  <p:notesSz cx="6858000" cy="9144000"/>
  <p:embeddedFontLst>
    <p:embeddedFont>
      <p:font typeface="Economica" panose="02000506040000020004" pitchFamily="2" charset="77"/>
      <p:regular r:id="rId52"/>
      <p:bold r:id="rId53"/>
      <p:italic r:id="rId54"/>
      <p:boldItalic r:id="rId55"/>
    </p:embeddedFont>
    <p:embeddedFont>
      <p:font typeface="Garamond" panose="02020404030301010803" pitchFamily="18" charset="0"/>
      <p:regular r:id="rId56"/>
      <p:bold r:id="rId57"/>
      <p:italic r:id="rId58"/>
      <p:boldItalic r:id="rId59"/>
    </p:embeddedFont>
    <p:embeddedFont>
      <p:font typeface="Quicksand" pitchFamily="2" charset="77"/>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h0bDqVebjuWON9UvlN1d8YlytOH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4247"/>
  </p:normalViewPr>
  <p:slideViewPr>
    <p:cSldViewPr snapToGrid="0">
      <p:cViewPr varScale="1">
        <p:scale>
          <a:sx n="102" d="100"/>
          <a:sy n="102" d="100"/>
        </p:scale>
        <p:origin x="1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General advice – always check the shape of output when writing things from scratch.</a:t>
            </a:r>
            <a:endParaRPr/>
          </a:p>
        </p:txBody>
      </p:sp>
      <p:sp>
        <p:nvSpPr>
          <p:cNvPr id="156" name="Google Shape;15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FA7CFDE5-D6CA-5E58-1EAC-AEF538FFF1F8}"/>
            </a:ext>
          </a:extLst>
        </p:cNvPr>
        <p:cNvGrpSpPr/>
        <p:nvPr/>
      </p:nvGrpSpPr>
      <p:grpSpPr>
        <a:xfrm>
          <a:off x="0" y="0"/>
          <a:ext cx="0" cy="0"/>
          <a:chOff x="0" y="0"/>
          <a:chExt cx="0" cy="0"/>
        </a:xfrm>
      </p:grpSpPr>
      <p:sp>
        <p:nvSpPr>
          <p:cNvPr id="137" name="Google Shape;137;p7:notes">
            <a:extLst>
              <a:ext uri="{FF2B5EF4-FFF2-40B4-BE49-F238E27FC236}">
                <a16:creationId xmlns:a16="http://schemas.microsoft.com/office/drawing/2014/main" id="{3B168494-E49C-2604-FBB7-DEC0FDA23D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a:extLst>
              <a:ext uri="{FF2B5EF4-FFF2-40B4-BE49-F238E27FC236}">
                <a16:creationId xmlns:a16="http://schemas.microsoft.com/office/drawing/2014/main" id="{73363E71-FB0A-01E6-BACF-C8BCA2AAA5B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7:notes">
            <a:extLst>
              <a:ext uri="{FF2B5EF4-FFF2-40B4-BE49-F238E27FC236}">
                <a16:creationId xmlns:a16="http://schemas.microsoft.com/office/drawing/2014/main" id="{0FDDA042-2A70-23F0-CE16-D33FE87416B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734868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65" name="Google Shape;16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F82C8585-E756-F852-E16F-412A41CD2CC2}"/>
            </a:ext>
          </a:extLst>
        </p:cNvPr>
        <p:cNvGrpSpPr/>
        <p:nvPr/>
      </p:nvGrpSpPr>
      <p:grpSpPr>
        <a:xfrm>
          <a:off x="0" y="0"/>
          <a:ext cx="0" cy="0"/>
          <a:chOff x="0" y="0"/>
          <a:chExt cx="0" cy="0"/>
        </a:xfrm>
      </p:grpSpPr>
      <p:sp>
        <p:nvSpPr>
          <p:cNvPr id="163" name="Google Shape;163;p10:notes">
            <a:extLst>
              <a:ext uri="{FF2B5EF4-FFF2-40B4-BE49-F238E27FC236}">
                <a16:creationId xmlns:a16="http://schemas.microsoft.com/office/drawing/2014/main" id="{883138F9-ABEC-5A32-82A1-D8B00A4AAD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a:extLst>
              <a:ext uri="{FF2B5EF4-FFF2-40B4-BE49-F238E27FC236}">
                <a16:creationId xmlns:a16="http://schemas.microsoft.com/office/drawing/2014/main" id="{803848AD-70FF-C7AC-BB59-280C23FA15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usage of </a:t>
            </a:r>
            <a:r>
              <a:rPr lang="en-US" dirty="0" err="1"/>
              <a:t>ReLU</a:t>
            </a:r>
            <a:r>
              <a:rPr lang="en-US" dirty="0"/>
              <a:t> that first attracted a lot of attention to this activation function was </a:t>
            </a:r>
            <a:r>
              <a:rPr lang="en-US" dirty="0" err="1"/>
              <a:t>AlexNet</a:t>
            </a:r>
            <a:r>
              <a:rPr lang="en-US" dirty="0"/>
              <a:t>, which won ImageNet competition for vision recognition in 2012, by leaps and bounds relative to prior models. The idea for a </a:t>
            </a:r>
            <a:r>
              <a:rPr lang="en-US" dirty="0" err="1"/>
              <a:t>ReLU</a:t>
            </a:r>
            <a:r>
              <a:rPr lang="en-US" dirty="0"/>
              <a:t> function approximating how human neurons respond to input signals first arose in 1947.</a:t>
            </a:r>
            <a:endParaRPr dirty="0"/>
          </a:p>
        </p:txBody>
      </p:sp>
      <p:sp>
        <p:nvSpPr>
          <p:cNvPr id="165" name="Google Shape;165;p10:notes">
            <a:extLst>
              <a:ext uri="{FF2B5EF4-FFF2-40B4-BE49-F238E27FC236}">
                <a16:creationId xmlns:a16="http://schemas.microsoft.com/office/drawing/2014/main" id="{3DC45A42-2AD5-A89D-2CDD-3B91388237D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449759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73" name="Google Shape;17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89" name="Google Shape;18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97" name="Google Shape;1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05" name="Google Shape;20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222" name="Google Shape;22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31" name="Google Shape;23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for the magic, where we propagate performance backward through the network to update our weight and bias parameters. The goal here is to figure how how we should bump all the parameters (and in what direction), to reduce the error (loss). </a:t>
            </a:r>
            <a:endParaRPr/>
          </a:p>
        </p:txBody>
      </p:sp>
      <p:sp>
        <p:nvSpPr>
          <p:cNvPr id="253" name="Google Shape;25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want to know how our loss function output will change for small increases in every parameter value. This is what a derivative tells us. For a small change in x from its current value (e.g., w_1+0.001), how will the value of y change relative to its current value (e.g., how will the loss value shift)? </a:t>
            </a:r>
            <a:endParaRPr/>
          </a:p>
        </p:txBody>
      </p:sp>
      <p:sp>
        <p:nvSpPr>
          <p:cNvPr id="262" name="Google Shape;26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 gradient is just a higher dimensional derivative (e.g., we figure out derivative of y with respect to its two inputs, the gradient is the derivative in that two-dimensional space. We would want to find the direction in that two-dimensional space where the gradient is steepest (most positive) and then go in the opposite direction. </a:t>
            </a:r>
            <a:endParaRPr/>
          </a:p>
          <a:p>
            <a:pPr marL="0" lvl="0" indent="0" algn="l" rtl="0">
              <a:lnSpc>
                <a:spcPct val="100000"/>
              </a:lnSpc>
              <a:spcBef>
                <a:spcPts val="0"/>
              </a:spcBef>
              <a:spcAft>
                <a:spcPts val="0"/>
              </a:spcAft>
              <a:buSzPts val="1400"/>
              <a:buNone/>
            </a:pPr>
            <a:endParaRPr/>
          </a:p>
        </p:txBody>
      </p:sp>
      <p:sp>
        <p:nvSpPr>
          <p:cNvPr id="271" name="Google Shape;27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gradient is just a higher dimensional derivative (e.g., we figure out derivative of y with respect to its two inputs, the gradient is the derivative in that two-dimensional space. We would want to find the direction in that two-dimensional space where the gradient is steepest (most positive) and then go in the opposite direction. </a:t>
            </a:r>
            <a:endParaRPr/>
          </a:p>
        </p:txBody>
      </p:sp>
      <p:sp>
        <p:nvSpPr>
          <p:cNvPr id="279" name="Google Shape;27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00" name="Google Shape;30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19" name="Google Shape;31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40" name="Google Shape;34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1C87A32C-A58B-802A-CBBB-206BC1F0F12F}"/>
            </a:ext>
          </a:extLst>
        </p:cNvPr>
        <p:cNvGrpSpPr/>
        <p:nvPr/>
      </p:nvGrpSpPr>
      <p:grpSpPr>
        <a:xfrm>
          <a:off x="0" y="0"/>
          <a:ext cx="0" cy="0"/>
          <a:chOff x="0" y="0"/>
          <a:chExt cx="0" cy="0"/>
        </a:xfrm>
      </p:grpSpPr>
      <p:sp>
        <p:nvSpPr>
          <p:cNvPr id="99" name="Google Shape;99;p2:notes">
            <a:extLst>
              <a:ext uri="{FF2B5EF4-FFF2-40B4-BE49-F238E27FC236}">
                <a16:creationId xmlns:a16="http://schemas.microsoft.com/office/drawing/2014/main" id="{BB864293-C00E-3A3D-7526-180D49F1C5C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a:extLst>
              <a:ext uri="{FF2B5EF4-FFF2-40B4-BE49-F238E27FC236}">
                <a16:creationId xmlns:a16="http://schemas.microsoft.com/office/drawing/2014/main" id="{03D5A38C-D396-5432-E242-A569AD56D0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0850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62" name="Google Shape;36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85" name="Google Shape;38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409" name="Google Shape;40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Loss function here is binary cross-entropy loss. Can prove that the derivative of cross entropy loss function with respect to prediction is what I have written here. </a:t>
            </a:r>
            <a:endParaRPr/>
          </a:p>
        </p:txBody>
      </p:sp>
      <p:sp>
        <p:nvSpPr>
          <p:cNvPr id="435" name="Google Shape;43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rearrange to show the final step in sigmoid derivative… </a:t>
            </a:r>
            <a:endParaRPr/>
          </a:p>
        </p:txBody>
      </p:sp>
      <p:sp>
        <p:nvSpPr>
          <p:cNvPr id="460" name="Google Shape;46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rearrange to show the final step in sigmoid derivative… </a:t>
            </a:r>
            <a:endParaRPr/>
          </a:p>
        </p:txBody>
      </p:sp>
      <p:sp>
        <p:nvSpPr>
          <p:cNvPr id="489" name="Google Shape;48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8" name="Google Shape;5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 name="Google Shape;53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TPUs are an example of an ASIC</a:t>
            </a:r>
            <a:endParaRPr dirty="0"/>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a:extLst>
            <a:ext uri="{FF2B5EF4-FFF2-40B4-BE49-F238E27FC236}">
              <a16:creationId xmlns:a16="http://schemas.microsoft.com/office/drawing/2014/main" id="{90BE7FB4-347C-726B-A399-C77ED4D79E2A}"/>
            </a:ext>
          </a:extLst>
        </p:cNvPr>
        <p:cNvGrpSpPr/>
        <p:nvPr/>
      </p:nvGrpSpPr>
      <p:grpSpPr>
        <a:xfrm>
          <a:off x="0" y="0"/>
          <a:ext cx="0" cy="0"/>
          <a:chOff x="0" y="0"/>
          <a:chExt cx="0" cy="0"/>
        </a:xfrm>
      </p:grpSpPr>
      <p:sp>
        <p:nvSpPr>
          <p:cNvPr id="298" name="Google Shape;298;p23:notes">
            <a:extLst>
              <a:ext uri="{FF2B5EF4-FFF2-40B4-BE49-F238E27FC236}">
                <a16:creationId xmlns:a16="http://schemas.microsoft.com/office/drawing/2014/main" id="{52FA75D7-D293-A903-0A0E-7703FB7E70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3:notes">
            <a:extLst>
              <a:ext uri="{FF2B5EF4-FFF2-40B4-BE49-F238E27FC236}">
                <a16:creationId xmlns:a16="http://schemas.microsoft.com/office/drawing/2014/main" id="{1E309094-4539-E41E-FCD8-9F62AE2E705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Computation graphs are implemented in TensorFlow using ‘Tape’</a:t>
            </a:r>
            <a:endParaRPr/>
          </a:p>
        </p:txBody>
      </p:sp>
      <p:sp>
        <p:nvSpPr>
          <p:cNvPr id="300" name="Google Shape;300;p23:notes">
            <a:extLst>
              <a:ext uri="{FF2B5EF4-FFF2-40B4-BE49-F238E27FC236}">
                <a16:creationId xmlns:a16="http://schemas.microsoft.com/office/drawing/2014/main" id="{B76574DF-7D66-830F-86C9-ABB08E17022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4256576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8" name="Google Shape;56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that I don’t expect you to implement a neural network from scratch. This is just to give you an understanding of how they work. </a:t>
            </a:r>
            <a:endParaRPr/>
          </a:p>
        </p:txBody>
      </p:sp>
      <p:sp>
        <p:nvSpPr>
          <p:cNvPr id="606" name="Google Shape;60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86BDC575-D6B6-A4D6-CD9B-CED585BCD73A}"/>
            </a:ext>
          </a:extLst>
        </p:cNvPr>
        <p:cNvGrpSpPr/>
        <p:nvPr/>
      </p:nvGrpSpPr>
      <p:grpSpPr>
        <a:xfrm>
          <a:off x="0" y="0"/>
          <a:ext cx="0" cy="0"/>
          <a:chOff x="0" y="0"/>
          <a:chExt cx="0" cy="0"/>
        </a:xfrm>
      </p:grpSpPr>
      <p:sp>
        <p:nvSpPr>
          <p:cNvPr id="163" name="Google Shape;163;p10:notes">
            <a:extLst>
              <a:ext uri="{FF2B5EF4-FFF2-40B4-BE49-F238E27FC236}">
                <a16:creationId xmlns:a16="http://schemas.microsoft.com/office/drawing/2014/main" id="{297B1717-03D7-2614-3D43-9184C85A04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a:extLst>
              <a:ext uri="{FF2B5EF4-FFF2-40B4-BE49-F238E27FC236}">
                <a16:creationId xmlns:a16="http://schemas.microsoft.com/office/drawing/2014/main" id="{6788E76A-3E37-77EF-D12B-5BAD625A03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a:t>
            </a:r>
            <a:r>
              <a:rPr lang="en-US" dirty="0" err="1"/>
              <a:t>news.cornell.edu</a:t>
            </a:r>
            <a:r>
              <a:rPr lang="en-US" dirty="0"/>
              <a:t>/stories/2019/09/professors-perceptron-paved-way-ai-60-years-too-soon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https://</a:t>
            </a:r>
            <a:r>
              <a:rPr lang="en-US" dirty="0" err="1"/>
              <a:t>www.nytimes.com</a:t>
            </a:r>
            <a:r>
              <a:rPr lang="en-US" dirty="0"/>
              <a:t>/1958/07/08/archives/new-navy-device-learns-by-doing-psychologist-shows-embryo-of.html</a:t>
            </a:r>
            <a:endParaRPr dirty="0"/>
          </a:p>
        </p:txBody>
      </p:sp>
      <p:sp>
        <p:nvSpPr>
          <p:cNvPr id="165" name="Google Shape;165;p10:notes">
            <a:extLst>
              <a:ext uri="{FF2B5EF4-FFF2-40B4-BE49-F238E27FC236}">
                <a16:creationId xmlns:a16="http://schemas.microsoft.com/office/drawing/2014/main" id="{33DA761F-A6A2-D54F-6A90-AEAB2087771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327465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3C2EF4BC-C723-D9B6-3942-B68341C03414}"/>
            </a:ext>
          </a:extLst>
        </p:cNvPr>
        <p:cNvGrpSpPr/>
        <p:nvPr/>
      </p:nvGrpSpPr>
      <p:grpSpPr>
        <a:xfrm>
          <a:off x="0" y="0"/>
          <a:ext cx="0" cy="0"/>
          <a:chOff x="0" y="0"/>
          <a:chExt cx="0" cy="0"/>
        </a:xfrm>
      </p:grpSpPr>
      <p:sp>
        <p:nvSpPr>
          <p:cNvPr id="137" name="Google Shape;137;p7:notes">
            <a:extLst>
              <a:ext uri="{FF2B5EF4-FFF2-40B4-BE49-F238E27FC236}">
                <a16:creationId xmlns:a16="http://schemas.microsoft.com/office/drawing/2014/main" id="{AE8F08EE-9875-5B13-1E9A-9A5FDD8866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a:extLst>
              <a:ext uri="{FF2B5EF4-FFF2-40B4-BE49-F238E27FC236}">
                <a16:creationId xmlns:a16="http://schemas.microsoft.com/office/drawing/2014/main" id="{94341F5A-91E8-3408-C64F-D3D0796954C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7:notes">
            <a:extLst>
              <a:ext uri="{FF2B5EF4-FFF2-40B4-BE49-F238E27FC236}">
                <a16:creationId xmlns:a16="http://schemas.microsoft.com/office/drawing/2014/main" id="{7E980704-9C33-8934-F56D-62D966EEF22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2654101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5"/>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Economica"/>
                <a:ea typeface="Economica"/>
                <a:cs typeface="Economica"/>
                <a:sym typeface="Economica"/>
              </a:rPr>
              <a:t>© Gordon Burtch, 2026</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6"/>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Economica"/>
                <a:ea typeface="Economica"/>
                <a:cs typeface="Economica"/>
                <a:sym typeface="Economica"/>
              </a:rPr>
              <a:t>© Gordon Burtch, 2026</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3"/>
          <p:cNvSpPr>
            <a:spLocks noGrp="1"/>
          </p:cNvSpPr>
          <p:nvPr>
            <p:ph type="pic" idx="2"/>
          </p:nvPr>
        </p:nvSpPr>
        <p:spPr>
          <a:xfrm>
            <a:off x="5183188" y="987425"/>
            <a:ext cx="6172200" cy="4873625"/>
          </a:xfrm>
          <a:prstGeom prst="rect">
            <a:avLst/>
          </a:prstGeom>
          <a:noFill/>
          <a:ln>
            <a:noFill/>
          </a:ln>
        </p:spPr>
      </p:sp>
      <p:sp>
        <p:nvSpPr>
          <p:cNvPr id="69" name="Google Shape;69;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png"/><Relationship Id="rId10" Type="http://schemas.openxmlformats.org/officeDocument/2006/relationships/image" Target="../media/image48.png"/><Relationship Id="rId4" Type="http://schemas.openxmlformats.org/officeDocument/2006/relationships/image" Target="../media/image39.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png"/><Relationship Id="rId10" Type="http://schemas.openxmlformats.org/officeDocument/2006/relationships/image" Target="../media/image50.png"/><Relationship Id="rId4" Type="http://schemas.openxmlformats.org/officeDocument/2006/relationships/image" Target="../media/image39.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png"/><Relationship Id="rId10" Type="http://schemas.openxmlformats.org/officeDocument/2006/relationships/image" Target="../media/image52.png"/><Relationship Id="rId4" Type="http://schemas.openxmlformats.org/officeDocument/2006/relationships/image" Target="../media/image39.png"/><Relationship Id="rId9" Type="http://schemas.openxmlformats.org/officeDocument/2006/relationships/image" Target="../media/image43.png"/><Relationship Id="rId1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34.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7.png"/><Relationship Id="rId5" Type="http://schemas.openxmlformats.org/officeDocument/2006/relationships/image" Target="../media/image56.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70.png"/></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3" Type="http://schemas.openxmlformats.org/officeDocument/2006/relationships/image" Target="../media/image54.png"/><Relationship Id="rId7" Type="http://schemas.openxmlformats.org/officeDocument/2006/relationships/image" Target="../media/image76.png"/><Relationship Id="rId12"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9.png"/><Relationship Id="rId5" Type="http://schemas.openxmlformats.org/officeDocument/2006/relationships/image" Target="../media/image74.png"/><Relationship Id="rId10" Type="http://schemas.openxmlformats.org/officeDocument/2006/relationships/image" Target="../media/image78.png"/><Relationship Id="rId4" Type="http://schemas.openxmlformats.org/officeDocument/2006/relationships/image" Target="../media/image55.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0" i="0" u="none" strike="noStrike" cap="none" dirty="0">
                  <a:solidFill>
                    <a:schemeClr val="dk1"/>
                  </a:solidFill>
                  <a:latin typeface="Economica"/>
                  <a:ea typeface="Economica"/>
                  <a:cs typeface="Economica"/>
                  <a:sym typeface="Economica"/>
                </a:rPr>
                <a:t>Modern AI</a:t>
              </a:r>
              <a:endParaRPr sz="1400" b="0" i="0" u="none" strike="noStrike" cap="none" dirty="0">
                <a:solidFill>
                  <a:srgbClr val="000000"/>
                </a:solidFill>
                <a:latin typeface="Arial"/>
                <a:ea typeface="Arial"/>
                <a:cs typeface="Arial"/>
                <a:sym typeface="Arial"/>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3598446" y="3429000"/>
            <a:ext cx="4995106"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Economica"/>
                <a:ea typeface="Economica"/>
                <a:cs typeface="Economica"/>
                <a:sym typeface="Economica"/>
              </a:rPr>
              <a:t>Mathematical Building Blocks &amp; </a:t>
            </a:r>
            <a:br>
              <a:rPr lang="en-US" sz="2800" b="0" i="0" u="none" strike="noStrike" cap="none" dirty="0">
                <a:solidFill>
                  <a:schemeClr val="dk1"/>
                </a:solidFill>
                <a:latin typeface="Economica"/>
                <a:ea typeface="Economica"/>
                <a:cs typeface="Economica"/>
                <a:sym typeface="Economica"/>
              </a:rPr>
            </a:br>
            <a:r>
              <a:rPr lang="en-US" sz="2800" b="0" i="0" u="none" strike="noStrike" cap="none" dirty="0">
                <a:solidFill>
                  <a:schemeClr val="dk1"/>
                </a:solidFill>
                <a:latin typeface="Economica"/>
                <a:ea typeface="Economica"/>
                <a:cs typeface="Economica"/>
                <a:sym typeface="Economica"/>
              </a:rPr>
              <a:t>Working with </a:t>
            </a:r>
            <a:r>
              <a:rPr lang="en-US" sz="2800" b="0" i="0" u="none" strike="noStrike" cap="none" dirty="0" err="1">
                <a:solidFill>
                  <a:schemeClr val="dk1"/>
                </a:solidFill>
                <a:latin typeface="Economica"/>
                <a:ea typeface="Economica"/>
                <a:cs typeface="Economica"/>
                <a:sym typeface="Economica"/>
              </a:rPr>
              <a:t>Keras</a:t>
            </a:r>
            <a:r>
              <a:rPr lang="en-US" sz="2800" b="0" i="0" u="none" strike="noStrike" cap="none" dirty="0">
                <a:solidFill>
                  <a:schemeClr val="dk1"/>
                </a:solidFill>
                <a:latin typeface="Economica"/>
                <a:ea typeface="Economica"/>
                <a:cs typeface="Economica"/>
                <a:sym typeface="Economica"/>
              </a:rPr>
              <a:t> API</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42" name="Google Shape;142;p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Neuron / Network Components</a:t>
            </a:r>
            <a:endParaRPr sz="1400" b="0" i="0" u="none" strike="noStrike" cap="none">
              <a:solidFill>
                <a:srgbClr val="000000"/>
              </a:solidFill>
              <a:latin typeface="Arial"/>
              <a:ea typeface="Arial"/>
              <a:cs typeface="Arial"/>
              <a:sym typeface="Arial"/>
            </a:endParaRPr>
          </a:p>
        </p:txBody>
      </p:sp>
      <p:sp>
        <p:nvSpPr>
          <p:cNvPr id="144" name="Google Shape;144;p7"/>
          <p:cNvSpPr txBox="1"/>
          <p:nvPr/>
        </p:nvSpPr>
        <p:spPr>
          <a:xfrm>
            <a:off x="3203177" y="5561094"/>
            <a:ext cx="622547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dirty="0">
                <a:solidFill>
                  <a:schemeClr val="dk1"/>
                </a:solidFill>
                <a:latin typeface="Economica"/>
                <a:ea typeface="Economica"/>
                <a:cs typeface="Economica"/>
                <a:sym typeface="Economica"/>
              </a:rPr>
              <a:t>Question: </a:t>
            </a:r>
            <a:r>
              <a:rPr lang="en-US" sz="2000" b="0" i="1" u="none" strike="noStrike" cap="none" dirty="0">
                <a:solidFill>
                  <a:schemeClr val="dk1"/>
                </a:solidFill>
                <a:latin typeface="Calibri"/>
                <a:ea typeface="Calibri"/>
                <a:cs typeface="Calibri"/>
                <a:sym typeface="Calibri"/>
              </a:rPr>
              <a:t>What rank tensor are x, w and b here?</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dirty="0">
                <a:solidFill>
                  <a:schemeClr val="dk1"/>
                </a:solidFill>
                <a:latin typeface="Calibri"/>
                <a:ea typeface="Calibri"/>
                <a:cs typeface="Calibri"/>
                <a:sym typeface="Calibri"/>
              </a:rPr>
              <a:t>What will the shape of y be?</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dirty="0">
                <a:solidFill>
                  <a:schemeClr val="dk1"/>
                </a:solidFill>
                <a:latin typeface="Calibri"/>
                <a:ea typeface="Calibri"/>
                <a:cs typeface="Calibri"/>
                <a:sym typeface="Calibri"/>
              </a:rPr>
              <a:t>What is the order of operations in a forward pass?</a:t>
            </a:r>
            <a:endParaRPr sz="2400" b="0" i="0" u="none" strike="noStrike" cap="none" dirty="0">
              <a:solidFill>
                <a:schemeClr val="dk1"/>
              </a:solidFill>
              <a:latin typeface="Calibri"/>
              <a:ea typeface="Calibri"/>
              <a:cs typeface="Calibri"/>
              <a:sym typeface="Calibri"/>
            </a:endParaRPr>
          </a:p>
        </p:txBody>
      </p:sp>
      <p:pic>
        <p:nvPicPr>
          <p:cNvPr id="2" name="Picture 2" descr="Perceptron: A Basic Neural Network Model for Deep Learning ...">
            <a:extLst>
              <a:ext uri="{FF2B5EF4-FFF2-40B4-BE49-F238E27FC236}">
                <a16:creationId xmlns:a16="http://schemas.microsoft.com/office/drawing/2014/main" id="{81B4CDA0-FC5E-A758-54EE-70B8D927C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174" y="1826883"/>
            <a:ext cx="6311651" cy="33581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87C940C3-58DE-248E-ADAF-DE0659451D0F}"/>
            </a:ext>
          </a:extLst>
        </p:cNvPr>
        <p:cNvGrpSpPr/>
        <p:nvPr/>
      </p:nvGrpSpPr>
      <p:grpSpPr>
        <a:xfrm>
          <a:off x="0" y="0"/>
          <a:ext cx="0" cy="0"/>
          <a:chOff x="0" y="0"/>
          <a:chExt cx="0" cy="0"/>
        </a:xfrm>
      </p:grpSpPr>
      <p:sp>
        <p:nvSpPr>
          <p:cNvPr id="141" name="Google Shape;141;p7">
            <a:extLst>
              <a:ext uri="{FF2B5EF4-FFF2-40B4-BE49-F238E27FC236}">
                <a16:creationId xmlns:a16="http://schemas.microsoft.com/office/drawing/2014/main" id="{DA2B354D-6B4A-07C1-0AA5-439B8247532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42" name="Google Shape;142;p7">
            <a:extLst>
              <a:ext uri="{FF2B5EF4-FFF2-40B4-BE49-F238E27FC236}">
                <a16:creationId xmlns:a16="http://schemas.microsoft.com/office/drawing/2014/main" id="{8F97238C-D033-3DBD-2578-7BC71A636EC4}"/>
              </a:ext>
            </a:extLst>
          </p:cNvPr>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Neuron / Network Components</a:t>
            </a:r>
            <a:endParaRPr sz="1400" b="0" i="0" u="none" strike="noStrike" cap="none">
              <a:solidFill>
                <a:srgbClr val="000000"/>
              </a:solidFill>
              <a:latin typeface="Arial"/>
              <a:ea typeface="Arial"/>
              <a:cs typeface="Arial"/>
              <a:sym typeface="Arial"/>
            </a:endParaRPr>
          </a:p>
        </p:txBody>
      </p:sp>
      <p:pic>
        <p:nvPicPr>
          <p:cNvPr id="2" name="Picture 2" descr="Perceptron: A Basic Neural Network Model for Deep Learning ...">
            <a:extLst>
              <a:ext uri="{FF2B5EF4-FFF2-40B4-BE49-F238E27FC236}">
                <a16:creationId xmlns:a16="http://schemas.microsoft.com/office/drawing/2014/main" id="{59B065E4-14A4-7CF7-B1E6-CD95DD0C7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174" y="1826883"/>
            <a:ext cx="6311651" cy="335812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5;p6">
            <a:extLst>
              <a:ext uri="{FF2B5EF4-FFF2-40B4-BE49-F238E27FC236}">
                <a16:creationId xmlns:a16="http://schemas.microsoft.com/office/drawing/2014/main" id="{B64CE714-564D-7A84-B260-A8B87D41EBE9}"/>
              </a:ext>
            </a:extLst>
          </p:cNvPr>
          <p:cNvSpPr txBox="1"/>
          <p:nvPr/>
        </p:nvSpPr>
        <p:spPr>
          <a:xfrm>
            <a:off x="3203177" y="5714982"/>
            <a:ext cx="622547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dirty="0">
                <a:solidFill>
                  <a:schemeClr val="dk1"/>
                </a:solidFill>
                <a:latin typeface="Economica"/>
                <a:ea typeface="Economica"/>
                <a:cs typeface="Economica"/>
                <a:sym typeface="Economica"/>
              </a:rPr>
              <a:t>Question: </a:t>
            </a:r>
            <a:r>
              <a:rPr lang="en-US" sz="2000" b="0" i="0" u="none" strike="noStrike" cap="none" dirty="0">
                <a:solidFill>
                  <a:schemeClr val="dk1"/>
                </a:solidFill>
                <a:latin typeface="Calibri"/>
                <a:ea typeface="Calibri"/>
                <a:cs typeface="Calibri"/>
                <a:sym typeface="Calibri"/>
              </a:rPr>
              <a:t>Which of these values are constants? </a:t>
            </a:r>
            <a:br>
              <a:rPr lang="en-US" sz="2000" b="0" i="0" u="none" strike="noStrike" cap="none" dirty="0">
                <a:solidFill>
                  <a:schemeClr val="dk1"/>
                </a:solidFill>
                <a:latin typeface="Calibri"/>
                <a:ea typeface="Calibri"/>
                <a:cs typeface="Calibri"/>
                <a:sym typeface="Calibri"/>
              </a:rPr>
            </a:br>
            <a:r>
              <a:rPr lang="en-US" sz="2000" b="0" i="0" u="none" strike="noStrike" cap="none" dirty="0">
                <a:solidFill>
                  <a:schemeClr val="dk1"/>
                </a:solidFill>
                <a:latin typeface="Calibri"/>
                <a:ea typeface="Calibri"/>
                <a:cs typeface="Calibri"/>
                <a:sym typeface="Calibri"/>
              </a:rPr>
              <a:t>Which are trainable parameters?</a:t>
            </a:r>
            <a:endParaRPr sz="2400" b="0" i="0" u="none" strike="noStrike" cap="none" dirty="0">
              <a:solidFill>
                <a:schemeClr val="dk1"/>
              </a:solidFill>
              <a:latin typeface="Calibri"/>
              <a:ea typeface="Calibri"/>
              <a:cs typeface="Calibri"/>
              <a:sym typeface="Calibri"/>
            </a:endParaRPr>
          </a:p>
        </p:txBody>
      </p:sp>
      <p:sp>
        <p:nvSpPr>
          <p:cNvPr id="4" name="Oval 3">
            <a:extLst>
              <a:ext uri="{FF2B5EF4-FFF2-40B4-BE49-F238E27FC236}">
                <a16:creationId xmlns:a16="http://schemas.microsoft.com/office/drawing/2014/main" id="{42BCCB04-612F-1CE0-0315-3151BE4B4549}"/>
              </a:ext>
            </a:extLst>
          </p:cNvPr>
          <p:cNvSpPr/>
          <p:nvPr/>
        </p:nvSpPr>
        <p:spPr>
          <a:xfrm>
            <a:off x="2284955" y="1937984"/>
            <a:ext cx="4191001" cy="35120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067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1742653" y="633011"/>
            <a:ext cx="870669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Multiplication</a:t>
            </a:r>
            <a:endParaRPr sz="1400" b="0" i="0" u="none" strike="noStrike" cap="none">
              <a:solidFill>
                <a:srgbClr val="000000"/>
              </a:solidFill>
              <a:latin typeface="Arial"/>
              <a:ea typeface="Arial"/>
              <a:cs typeface="Arial"/>
              <a:sym typeface="Arial"/>
            </a:endParaRPr>
          </a:p>
        </p:txBody>
      </p:sp>
      <p:pic>
        <p:nvPicPr>
          <p:cNvPr id="150" name="Google Shape;150;p8"/>
          <p:cNvPicPr preferRelativeResize="0"/>
          <p:nvPr/>
        </p:nvPicPr>
        <p:blipFill rotWithShape="1">
          <a:blip r:embed="rId3">
            <a:alphaModFix/>
          </a:blip>
          <a:srcRect/>
          <a:stretch/>
        </p:blipFill>
        <p:spPr>
          <a:xfrm>
            <a:off x="6096000" y="1775262"/>
            <a:ext cx="5395558" cy="4536882"/>
          </a:xfrm>
          <a:prstGeom prst="rect">
            <a:avLst/>
          </a:prstGeom>
          <a:noFill/>
          <a:ln>
            <a:noFill/>
          </a:ln>
          <a:effectLst>
            <a:outerShdw blurRad="292100" dist="139700" dir="2700000" algn="tl" rotWithShape="0">
              <a:srgbClr val="333333">
                <a:alpha val="64313"/>
              </a:srgbClr>
            </a:outerShdw>
          </a:effectLst>
        </p:spPr>
      </p:pic>
      <p:sp>
        <p:nvSpPr>
          <p:cNvPr id="152" name="Google Shape;152;p8"/>
          <p:cNvSpPr txBox="1"/>
          <p:nvPr/>
        </p:nvSpPr>
        <p:spPr>
          <a:xfrm>
            <a:off x="129249" y="1204136"/>
            <a:ext cx="3869553" cy="307777"/>
          </a:xfrm>
          <a:prstGeom prst="rect">
            <a:avLst/>
          </a:prstGeom>
          <a:blipFill rotWithShape="1">
            <a:blip r:embed="rId4">
              <a:alphaModFix/>
            </a:blip>
            <a:stretch>
              <a:fillRect b="-7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4A30BC0-0FA5-EDD6-D775-DCFE982AE26D}"/>
              </a:ext>
            </a:extLst>
          </p:cNvPr>
          <p:cNvPicPr>
            <a:picLocks noChangeAspect="1"/>
          </p:cNvPicPr>
          <p:nvPr/>
        </p:nvPicPr>
        <p:blipFill>
          <a:blip r:embed="rId5"/>
          <a:stretch>
            <a:fillRect/>
          </a:stretch>
        </p:blipFill>
        <p:spPr>
          <a:xfrm>
            <a:off x="459128" y="3429000"/>
            <a:ext cx="5141718" cy="11064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Matrix Addition (Broadcast)</a:t>
            </a:r>
            <a:endParaRPr sz="1400" b="0" i="0" u="none" strike="noStrike" cap="none">
              <a:solidFill>
                <a:srgbClr val="000000"/>
              </a:solidFill>
              <a:latin typeface="Arial"/>
              <a:ea typeface="Arial"/>
              <a:cs typeface="Arial"/>
              <a:sym typeface="Arial"/>
            </a:endParaRPr>
          </a:p>
        </p:txBody>
      </p:sp>
      <p:sp>
        <p:nvSpPr>
          <p:cNvPr id="159" name="Google Shape;159;p9"/>
          <p:cNvSpPr txBox="1"/>
          <p:nvPr/>
        </p:nvSpPr>
        <p:spPr>
          <a:xfrm>
            <a:off x="929424" y="1976448"/>
            <a:ext cx="3869553" cy="42780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Shape of the Two Tensors Needs to Conform</a:t>
            </a:r>
            <a:endParaRPr sz="1400" b="0" i="0" u="none" strike="noStrike" cap="none">
              <a:solidFill>
                <a:srgbClr val="000000"/>
              </a:solidFill>
              <a:latin typeface="Arial"/>
              <a:ea typeface="Arial"/>
              <a:cs typeface="Arial"/>
              <a:sym typeface="Arial"/>
            </a:endParaRPr>
          </a:p>
          <a:p>
            <a:pPr marL="688975" marR="0" lvl="1" indent="-230187"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A + B will only work if A is cleanly divisible by B (or vice versa)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Sum Element-wise</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Replicate B until it matches A’s dimensions, then perform element-wise addition.</a:t>
            </a:r>
            <a:endParaRPr sz="1400" b="0" i="0" u="none" strike="noStrike" cap="none">
              <a:solidFill>
                <a:srgbClr val="000000"/>
              </a:solidFill>
              <a:latin typeface="Arial"/>
              <a:ea typeface="Arial"/>
              <a:cs typeface="Arial"/>
              <a:sym typeface="Arial"/>
            </a:endParaRPr>
          </a:p>
          <a:p>
            <a:pPr marL="628650" marR="0" lvl="1" indent="-44450" algn="l" rtl="0">
              <a:lnSpc>
                <a:spcPct val="100000"/>
              </a:lnSpc>
              <a:spcBef>
                <a:spcPts val="0"/>
              </a:spcBef>
              <a:spcAft>
                <a:spcPts val="0"/>
              </a:spcAft>
              <a:buClr>
                <a:schemeClr val="dk1"/>
              </a:buClr>
              <a:buSzPts val="2000"/>
              <a:buFont typeface="Arial"/>
              <a:buNone/>
            </a:pPr>
            <a:endParaRPr sz="2000" b="1"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We Use This for the Addition Step</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Add x*w and b (bias) </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pic>
        <p:nvPicPr>
          <p:cNvPr id="160" name="Google Shape;160;p9" descr="Computation on Arrays: Broadcasting | Python Data Science Handbook"/>
          <p:cNvPicPr preferRelativeResize="0"/>
          <p:nvPr/>
        </p:nvPicPr>
        <p:blipFill rotWithShape="1">
          <a:blip r:embed="rId3">
            <a:alphaModFix/>
          </a:blip>
          <a:srcRect/>
          <a:stretch/>
        </p:blipFill>
        <p:spPr>
          <a:xfrm>
            <a:off x="5776176" y="1831966"/>
            <a:ext cx="5486400" cy="4114800"/>
          </a:xfrm>
          <a:prstGeom prst="rect">
            <a:avLst/>
          </a:prstGeom>
          <a:noFill/>
          <a:ln>
            <a:noFill/>
          </a:ln>
        </p:spPr>
      </p:pic>
      <p:sp>
        <p:nvSpPr>
          <p:cNvPr id="161" name="Google Shape;161;p9"/>
          <p:cNvSpPr txBox="1"/>
          <p:nvPr/>
        </p:nvSpPr>
        <p:spPr>
          <a:xfrm>
            <a:off x="129249" y="1204136"/>
            <a:ext cx="3869553" cy="307777"/>
          </a:xfrm>
          <a:prstGeom prst="rect">
            <a:avLst/>
          </a:prstGeom>
          <a:blipFill rotWithShape="1">
            <a:blip r:embed="rId4">
              <a:alphaModFix/>
            </a:blip>
            <a:stretch>
              <a:fillRect b="-7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8E7AB9AA-409A-6475-FE49-A9B659EEC688}"/>
            </a:ext>
          </a:extLst>
        </p:cNvPr>
        <p:cNvGrpSpPr/>
        <p:nvPr/>
      </p:nvGrpSpPr>
      <p:grpSpPr>
        <a:xfrm>
          <a:off x="0" y="0"/>
          <a:ext cx="0" cy="0"/>
          <a:chOff x="0" y="0"/>
          <a:chExt cx="0" cy="0"/>
        </a:xfrm>
      </p:grpSpPr>
      <p:sp>
        <p:nvSpPr>
          <p:cNvPr id="141" name="Google Shape;141;p7">
            <a:extLst>
              <a:ext uri="{FF2B5EF4-FFF2-40B4-BE49-F238E27FC236}">
                <a16:creationId xmlns:a16="http://schemas.microsoft.com/office/drawing/2014/main" id="{5EC40D5B-EEE1-39C5-213E-667F1E2875A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142" name="Google Shape;142;p7">
            <a:extLst>
              <a:ext uri="{FF2B5EF4-FFF2-40B4-BE49-F238E27FC236}">
                <a16:creationId xmlns:a16="http://schemas.microsoft.com/office/drawing/2014/main" id="{92FD8DB6-3125-C011-ED59-6A8A2EEC0DEA}"/>
              </a:ext>
            </a:extLst>
          </p:cNvPr>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Neuron / Network Components</a:t>
            </a:r>
            <a:endParaRPr sz="1400" b="0" i="0" u="none" strike="noStrike" cap="none">
              <a:solidFill>
                <a:srgbClr val="000000"/>
              </a:solidFill>
              <a:latin typeface="Arial"/>
              <a:ea typeface="Arial"/>
              <a:cs typeface="Arial"/>
              <a:sym typeface="Arial"/>
            </a:endParaRPr>
          </a:p>
        </p:txBody>
      </p:sp>
      <p:pic>
        <p:nvPicPr>
          <p:cNvPr id="2" name="Picture 2" descr="Perceptron: A Basic Neural Network Model for Deep Learning ...">
            <a:extLst>
              <a:ext uri="{FF2B5EF4-FFF2-40B4-BE49-F238E27FC236}">
                <a16:creationId xmlns:a16="http://schemas.microsoft.com/office/drawing/2014/main" id="{372B40E4-E18A-A0E4-2C76-1A58DB989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174" y="1826883"/>
            <a:ext cx="6311651" cy="335812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DC26334-3C91-1520-ECEB-1AD51BEA6737}"/>
              </a:ext>
            </a:extLst>
          </p:cNvPr>
          <p:cNvSpPr/>
          <p:nvPr/>
        </p:nvSpPr>
        <p:spPr>
          <a:xfrm>
            <a:off x="6096000" y="2063245"/>
            <a:ext cx="2196230" cy="32670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821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Activation Functions</a:t>
            </a:r>
            <a:endParaRPr sz="1400" b="0" i="0" u="none" strike="noStrike" cap="none">
              <a:solidFill>
                <a:srgbClr val="000000"/>
              </a:solidFill>
              <a:latin typeface="Arial"/>
              <a:ea typeface="Arial"/>
              <a:cs typeface="Arial"/>
              <a:sym typeface="Arial"/>
            </a:endParaRPr>
          </a:p>
        </p:txBody>
      </p:sp>
      <p:sp>
        <p:nvSpPr>
          <p:cNvPr id="168" name="Google Shape;168;p10"/>
          <p:cNvSpPr txBox="1"/>
          <p:nvPr/>
        </p:nvSpPr>
        <p:spPr>
          <a:xfrm>
            <a:off x="129249" y="1204136"/>
            <a:ext cx="3869553" cy="307777"/>
          </a:xfrm>
          <a:prstGeom prst="rect">
            <a:avLst/>
          </a:prstGeom>
          <a:blipFill rotWithShape="1">
            <a:blip r:embed="rId3">
              <a:alphaModFix/>
            </a:blip>
            <a:stretch>
              <a:fillRect b="-7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69" name="Google Shape;169;p10" descr="Commonly used activation functions: (a) Sigmoid, (b) Tanh, (c) ReLU,... |  Download Scientific Diagram"/>
          <p:cNvPicPr preferRelativeResize="0"/>
          <p:nvPr/>
        </p:nvPicPr>
        <p:blipFill rotWithShape="1">
          <a:blip r:embed="rId4">
            <a:alphaModFix/>
          </a:blip>
          <a:srcRect/>
          <a:stretch/>
        </p:blipFill>
        <p:spPr>
          <a:xfrm>
            <a:off x="2809459" y="2127466"/>
            <a:ext cx="6378161" cy="39544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4BBB1297-25E8-BCE3-1F2B-1ACE4AF0FEEC}"/>
            </a:ext>
          </a:extLst>
        </p:cNvPr>
        <p:cNvGrpSpPr/>
        <p:nvPr/>
      </p:nvGrpSpPr>
      <p:grpSpPr>
        <a:xfrm>
          <a:off x="0" y="0"/>
          <a:ext cx="0" cy="0"/>
          <a:chOff x="0" y="0"/>
          <a:chExt cx="0" cy="0"/>
        </a:xfrm>
      </p:grpSpPr>
      <p:sp>
        <p:nvSpPr>
          <p:cNvPr id="167" name="Google Shape;167;p10">
            <a:extLst>
              <a:ext uri="{FF2B5EF4-FFF2-40B4-BE49-F238E27FC236}">
                <a16:creationId xmlns:a16="http://schemas.microsoft.com/office/drawing/2014/main" id="{27A63B56-4A7F-C441-3C48-A80575F2C22B}"/>
              </a:ext>
            </a:extLst>
          </p:cNvPr>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Activation Functions</a:t>
            </a:r>
            <a:endParaRPr sz="1400" b="0" i="0" u="none" strike="noStrike" cap="none">
              <a:solidFill>
                <a:srgbClr val="000000"/>
              </a:solidFill>
              <a:latin typeface="Arial"/>
              <a:ea typeface="Arial"/>
              <a:cs typeface="Arial"/>
              <a:sym typeface="Arial"/>
            </a:endParaRPr>
          </a:p>
        </p:txBody>
      </p:sp>
      <p:sp>
        <p:nvSpPr>
          <p:cNvPr id="168" name="Google Shape;168;p10">
            <a:extLst>
              <a:ext uri="{FF2B5EF4-FFF2-40B4-BE49-F238E27FC236}">
                <a16:creationId xmlns:a16="http://schemas.microsoft.com/office/drawing/2014/main" id="{04B102AE-7532-0133-D936-75E03597CD92}"/>
              </a:ext>
            </a:extLst>
          </p:cNvPr>
          <p:cNvSpPr txBox="1"/>
          <p:nvPr/>
        </p:nvSpPr>
        <p:spPr>
          <a:xfrm>
            <a:off x="129249" y="1204136"/>
            <a:ext cx="3869553" cy="307777"/>
          </a:xfrm>
          <a:prstGeom prst="rect">
            <a:avLst/>
          </a:prstGeom>
          <a:blipFill rotWithShape="1">
            <a:blip r:embed="rId3">
              <a:alphaModFix/>
            </a:blip>
            <a:stretch>
              <a:fillRect b="-7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A8ACCD9-0984-5DED-5AB8-6F8271F7B145}"/>
              </a:ext>
            </a:extLst>
          </p:cNvPr>
          <p:cNvPicPr>
            <a:picLocks noChangeAspect="1"/>
          </p:cNvPicPr>
          <p:nvPr/>
        </p:nvPicPr>
        <p:blipFill>
          <a:blip r:embed="rId4"/>
          <a:stretch>
            <a:fillRect/>
          </a:stretch>
        </p:blipFill>
        <p:spPr>
          <a:xfrm>
            <a:off x="2209798" y="1607111"/>
            <a:ext cx="7772400" cy="4796172"/>
          </a:xfrm>
          <a:prstGeom prst="rect">
            <a:avLst/>
          </a:prstGeom>
        </p:spPr>
      </p:pic>
    </p:spTree>
    <p:extLst>
      <p:ext uri="{BB962C8B-B14F-4D97-AF65-F5344CB8AC3E}">
        <p14:creationId xmlns:p14="http://schemas.microsoft.com/office/powerpoint/2010/main" val="4064753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p:nvPr/>
        </p:nvSpPr>
        <p:spPr>
          <a:xfrm>
            <a:off x="129249" y="1204136"/>
            <a:ext cx="3869553" cy="307777"/>
          </a:xfrm>
          <a:prstGeom prst="rect">
            <a:avLst/>
          </a:prstGeom>
          <a:blipFill rotWithShape="1">
            <a:blip r:embed="rId3">
              <a:alphaModFix/>
            </a:blip>
            <a:stretch>
              <a:fillRect b="-7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76" name="Google Shape;176;p11"/>
          <p:cNvPicPr preferRelativeResize="0"/>
          <p:nvPr/>
        </p:nvPicPr>
        <p:blipFill rotWithShape="1">
          <a:blip r:embed="rId4">
            <a:alphaModFix/>
          </a:blip>
          <a:srcRect/>
          <a:stretch/>
        </p:blipFill>
        <p:spPr>
          <a:xfrm>
            <a:off x="4704281" y="2932686"/>
            <a:ext cx="1270000" cy="431800"/>
          </a:xfrm>
          <a:prstGeom prst="rect">
            <a:avLst/>
          </a:prstGeom>
          <a:noFill/>
          <a:ln>
            <a:noFill/>
          </a:ln>
        </p:spPr>
      </p:pic>
      <p:pic>
        <p:nvPicPr>
          <p:cNvPr id="177" name="Google Shape;177;p11" descr="The structure of a simple Multi-Layer Feedfoward Neural Network | Download  Scientific Diagram"/>
          <p:cNvPicPr preferRelativeResize="0"/>
          <p:nvPr/>
        </p:nvPicPr>
        <p:blipFill rotWithShape="1">
          <a:blip r:embed="rId5">
            <a:alphaModFix/>
          </a:blip>
          <a:srcRect l="47520" t="1950" r="2209" b="1954"/>
          <a:stretch/>
        </p:blipFill>
        <p:spPr>
          <a:xfrm>
            <a:off x="7802088" y="1949112"/>
            <a:ext cx="2619165" cy="3612027"/>
          </a:xfrm>
          <a:prstGeom prst="rect">
            <a:avLst/>
          </a:prstGeom>
          <a:noFill/>
          <a:ln>
            <a:noFill/>
          </a:ln>
        </p:spPr>
      </p:pic>
      <p:sp>
        <p:nvSpPr>
          <p:cNvPr id="178" name="Google Shape;178;p11"/>
          <p:cNvSpPr txBox="1"/>
          <p:nvPr/>
        </p:nvSpPr>
        <p:spPr>
          <a:xfrm>
            <a:off x="6852720" y="3765385"/>
            <a:ext cx="29688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D</a:t>
            </a:r>
            <a:endParaRPr sz="1400" b="0" i="0" u="none" strike="noStrike" cap="none">
              <a:solidFill>
                <a:srgbClr val="000000"/>
              </a:solidFill>
              <a:latin typeface="Arial"/>
              <a:ea typeface="Arial"/>
              <a:cs typeface="Arial"/>
              <a:sym typeface="Arial"/>
            </a:endParaRPr>
          </a:p>
        </p:txBody>
      </p:sp>
      <p:sp>
        <p:nvSpPr>
          <p:cNvPr id="179" name="Google Shape;179;p11"/>
          <p:cNvSpPr/>
          <p:nvPr/>
        </p:nvSpPr>
        <p:spPr>
          <a:xfrm>
            <a:off x="7192688" y="2338963"/>
            <a:ext cx="475937" cy="3222176"/>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p:txBody>
      </p:sp>
      <p:sp>
        <p:nvSpPr>
          <p:cNvPr id="180" name="Google Shape;180;p11"/>
          <p:cNvSpPr txBox="1"/>
          <p:nvPr/>
        </p:nvSpPr>
        <p:spPr>
          <a:xfrm>
            <a:off x="1022992" y="2233853"/>
            <a:ext cx="2843485"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Garamond"/>
                <a:ea typeface="Garamond"/>
                <a:cs typeface="Garamond"/>
                <a:sym typeface="Garamond"/>
              </a:rPr>
              <a:t>Softmax (MLOGIT):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sng"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We have D inputs (x’s).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We have k outputs (classes).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So, W is a (D,k) matrix and X is a (D,1) matrix.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That means, A is a (k,1) matrix.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That means Y is also a (k,1) matrix.</a:t>
            </a:r>
            <a:endParaRPr sz="1400" b="0" i="0" u="none" strike="noStrike" cap="none">
              <a:solidFill>
                <a:srgbClr val="000000"/>
              </a:solidFill>
              <a:latin typeface="Arial"/>
              <a:ea typeface="Arial"/>
              <a:cs typeface="Arial"/>
              <a:sym typeface="Arial"/>
            </a:endParaRPr>
          </a:p>
        </p:txBody>
      </p:sp>
      <p:pic>
        <p:nvPicPr>
          <p:cNvPr id="181" name="Google Shape;181;p11"/>
          <p:cNvPicPr preferRelativeResize="0"/>
          <p:nvPr/>
        </p:nvPicPr>
        <p:blipFill rotWithShape="1">
          <a:blip r:embed="rId6">
            <a:alphaModFix/>
          </a:blip>
          <a:srcRect/>
          <a:stretch/>
        </p:blipFill>
        <p:spPr>
          <a:xfrm>
            <a:off x="4475681" y="3587103"/>
            <a:ext cx="1727200" cy="406400"/>
          </a:xfrm>
          <a:prstGeom prst="rect">
            <a:avLst/>
          </a:prstGeom>
          <a:noFill/>
          <a:ln>
            <a:noFill/>
          </a:ln>
        </p:spPr>
      </p:pic>
      <p:pic>
        <p:nvPicPr>
          <p:cNvPr id="182" name="Google Shape;182;p11"/>
          <p:cNvPicPr preferRelativeResize="0"/>
          <p:nvPr/>
        </p:nvPicPr>
        <p:blipFill rotWithShape="1">
          <a:blip r:embed="rId7">
            <a:alphaModFix/>
          </a:blip>
          <a:srcRect/>
          <a:stretch/>
        </p:blipFill>
        <p:spPr>
          <a:xfrm>
            <a:off x="4475681" y="4216120"/>
            <a:ext cx="1727200" cy="1117600"/>
          </a:xfrm>
          <a:prstGeom prst="rect">
            <a:avLst/>
          </a:prstGeom>
          <a:noFill/>
          <a:ln>
            <a:noFill/>
          </a:ln>
        </p:spPr>
      </p:pic>
      <p:sp>
        <p:nvSpPr>
          <p:cNvPr id="183" name="Google Shape;183;p11"/>
          <p:cNvSpPr/>
          <p:nvPr/>
        </p:nvSpPr>
        <p:spPr>
          <a:xfrm flipH="1">
            <a:off x="10235536" y="2932686"/>
            <a:ext cx="371431" cy="1926322"/>
          </a:xfrm>
          <a:prstGeom prst="leftBrace">
            <a:avLst>
              <a:gd name="adj1" fmla="val 8333"/>
              <a:gd name="adj2" fmla="val 50369"/>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aramond"/>
              <a:ea typeface="Garamond"/>
              <a:cs typeface="Garamond"/>
              <a:sym typeface="Garamond"/>
            </a:endParaRPr>
          </a:p>
        </p:txBody>
      </p:sp>
      <p:sp>
        <p:nvSpPr>
          <p:cNvPr id="184" name="Google Shape;184;p11"/>
          <p:cNvSpPr txBox="1"/>
          <p:nvPr/>
        </p:nvSpPr>
        <p:spPr>
          <a:xfrm>
            <a:off x="10641271" y="3711181"/>
            <a:ext cx="29688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aramond"/>
                <a:ea typeface="Garamond"/>
                <a:cs typeface="Garamond"/>
                <a:sym typeface="Garamond"/>
              </a:rPr>
              <a:t>k</a:t>
            </a:r>
            <a:endParaRPr sz="1400" b="0" i="0" u="none" strike="noStrike" cap="none">
              <a:solidFill>
                <a:srgbClr val="000000"/>
              </a:solidFill>
              <a:latin typeface="Arial"/>
              <a:ea typeface="Arial"/>
              <a:cs typeface="Arial"/>
              <a:sym typeface="Arial"/>
            </a:endParaRPr>
          </a:p>
        </p:txBody>
      </p:sp>
      <p:sp>
        <p:nvSpPr>
          <p:cNvPr id="185" name="Google Shape;185;p11"/>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Multi-Class, Single-Label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2"/>
          <p:cNvSpPr txBox="1"/>
          <p:nvPr/>
        </p:nvSpPr>
        <p:spPr>
          <a:xfrm>
            <a:off x="129249" y="1204136"/>
            <a:ext cx="3869553" cy="307777"/>
          </a:xfrm>
          <a:prstGeom prst="rect">
            <a:avLst/>
          </a:prstGeom>
          <a:blipFill rotWithShape="1">
            <a:blip r:embed="rId3">
              <a:alphaModFix/>
            </a:blip>
            <a:stretch>
              <a:fillRect b="-7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92" name="Google Shape;192;p12"/>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Multi-Class, Single-Label</a:t>
            </a:r>
            <a:endParaRPr sz="1400" b="0" i="0" u="none" strike="noStrike" cap="none">
              <a:solidFill>
                <a:srgbClr val="000000"/>
              </a:solidFill>
              <a:latin typeface="Arial"/>
              <a:ea typeface="Arial"/>
              <a:cs typeface="Arial"/>
              <a:sym typeface="Arial"/>
            </a:endParaRPr>
          </a:p>
        </p:txBody>
      </p:sp>
      <p:pic>
        <p:nvPicPr>
          <p:cNvPr id="193" name="Google Shape;193;p12"/>
          <p:cNvPicPr preferRelativeResize="0"/>
          <p:nvPr/>
        </p:nvPicPr>
        <p:blipFill rotWithShape="1">
          <a:blip r:embed="rId4">
            <a:alphaModFix/>
          </a:blip>
          <a:srcRect/>
          <a:stretch/>
        </p:blipFill>
        <p:spPr>
          <a:xfrm>
            <a:off x="3390117" y="1730827"/>
            <a:ext cx="5411766" cy="46386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3"/>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Multi-Class, Multi-Label</a:t>
            </a:r>
            <a:endParaRPr sz="1400" b="0" i="0" u="none" strike="noStrike" cap="none">
              <a:solidFill>
                <a:srgbClr val="000000"/>
              </a:solidFill>
              <a:latin typeface="Arial"/>
              <a:ea typeface="Arial"/>
              <a:cs typeface="Arial"/>
              <a:sym typeface="Arial"/>
            </a:endParaRPr>
          </a:p>
        </p:txBody>
      </p:sp>
      <p:pic>
        <p:nvPicPr>
          <p:cNvPr id="200" name="Google Shape;200;p13"/>
          <p:cNvPicPr preferRelativeResize="0"/>
          <p:nvPr/>
        </p:nvPicPr>
        <p:blipFill rotWithShape="1">
          <a:blip r:embed="rId3">
            <a:alphaModFix/>
          </a:blip>
          <a:srcRect/>
          <a:stretch/>
        </p:blipFill>
        <p:spPr>
          <a:xfrm>
            <a:off x="5646279" y="2023173"/>
            <a:ext cx="5308600" cy="3771900"/>
          </a:xfrm>
          <a:prstGeom prst="rect">
            <a:avLst/>
          </a:prstGeom>
          <a:noFill/>
          <a:ln>
            <a:noFill/>
          </a:ln>
        </p:spPr>
      </p:pic>
      <p:sp>
        <p:nvSpPr>
          <p:cNvPr id="201" name="Google Shape;201;p13"/>
          <p:cNvSpPr txBox="1"/>
          <p:nvPr/>
        </p:nvSpPr>
        <p:spPr>
          <a:xfrm>
            <a:off x="929424" y="2176865"/>
            <a:ext cx="4519398" cy="18466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Many Non-Exclusive Labels</a:t>
            </a:r>
            <a:endParaRPr sz="1400" b="0" i="0" u="none" strike="noStrike" cap="none">
              <a:solidFill>
                <a:srgbClr val="000000"/>
              </a:solidFill>
              <a:latin typeface="Arial"/>
              <a:ea typeface="Arial"/>
              <a:cs typeface="Arial"/>
              <a:sym typeface="Arial"/>
            </a:endParaRPr>
          </a:p>
          <a:p>
            <a:pPr marL="688975" marR="0" lvl="1" indent="-230187"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We would create a sigmoid output layer with one output for each class we are predicting. </a:t>
            </a:r>
            <a:endParaRPr sz="1400" b="0" i="0" u="none" strike="noStrike" cap="none">
              <a:solidFill>
                <a:srgbClr val="000000"/>
              </a:solidFill>
              <a:latin typeface="Arial"/>
              <a:ea typeface="Arial"/>
              <a:cs typeface="Arial"/>
              <a:sym typeface="Arial"/>
            </a:endParaRPr>
          </a:p>
          <a:p>
            <a:pPr marL="688975" marR="0" lvl="1" indent="-230187"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Train on all labels together. </a:t>
            </a:r>
            <a:endParaRPr sz="1800" b="0" i="0" u="none" strike="noStrike" cap="none">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455101" y="586938"/>
            <a:ext cx="729014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Today’s / Next Week’s Agenda</a:t>
            </a:r>
            <a:endParaRPr sz="1400" b="0" i="0" u="none" strike="noStrike" cap="none" dirty="0">
              <a:solidFill>
                <a:srgbClr val="000000"/>
              </a:solidFill>
              <a:latin typeface="Arial"/>
              <a:ea typeface="Arial"/>
              <a:cs typeface="Arial"/>
              <a:sym typeface="Arial"/>
            </a:endParaRPr>
          </a:p>
        </p:txBody>
      </p:sp>
      <p:sp>
        <p:nvSpPr>
          <p:cNvPr id="103" name="Google Shape;103;p2"/>
          <p:cNvSpPr txBox="1"/>
          <p:nvPr/>
        </p:nvSpPr>
        <p:spPr>
          <a:xfrm>
            <a:off x="890337" y="1940249"/>
            <a:ext cx="10016362" cy="4216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1. What’s in th</a:t>
            </a:r>
            <a:r>
              <a:rPr lang="en-US" sz="2000" b="1" dirty="0">
                <a:solidFill>
                  <a:schemeClr val="dk1"/>
                </a:solidFill>
                <a:latin typeface="Quicksand"/>
                <a:ea typeface="Quicksand"/>
                <a:cs typeface="Quicksand"/>
                <a:sym typeface="Quicksand"/>
              </a:rPr>
              <a:t>e News?</a:t>
            </a:r>
            <a:endParaRPr lang="en-US" sz="20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2. Building Blocks of NNs</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Tensors (and relevant mathematical operations)</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Activation Functions</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Loss Functions</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Backpropagation: Derivatives, Gradients &amp; the Chain Rule (with examples)</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Optimizers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dk1"/>
                </a:solidFill>
                <a:latin typeface="Quicksand"/>
                <a:ea typeface="Quicksand"/>
                <a:cs typeface="Quicksand"/>
                <a:sym typeface="Quicksand"/>
              </a:rPr>
              <a:t>3</a:t>
            </a:r>
            <a:r>
              <a:rPr lang="en-US" sz="2000" b="1" i="0" u="none" strike="noStrike" cap="none" dirty="0">
                <a:solidFill>
                  <a:schemeClr val="dk1"/>
                </a:solidFill>
                <a:latin typeface="Quicksand"/>
                <a:ea typeface="Quicksand"/>
                <a:cs typeface="Quicksand"/>
                <a:sym typeface="Quicksand"/>
              </a:rPr>
              <a:t>. Building a Linear Classifier</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Overview of </a:t>
            </a:r>
            <a:r>
              <a:rPr lang="en-US" sz="1800" b="0" i="0" u="none" strike="noStrike" cap="none" dirty="0" err="1">
                <a:solidFill>
                  <a:schemeClr val="dk1"/>
                </a:solidFill>
                <a:latin typeface="Quicksand"/>
                <a:ea typeface="Quicksand"/>
                <a:cs typeface="Quicksand"/>
                <a:sym typeface="Quicksand"/>
              </a:rPr>
              <a:t>Keras</a:t>
            </a:r>
            <a:r>
              <a:rPr lang="en-US" sz="1800" b="0" i="0" u="none" strike="noStrike" cap="none" dirty="0">
                <a:solidFill>
                  <a:schemeClr val="dk1"/>
                </a:solidFill>
                <a:latin typeface="Quicksand"/>
                <a:ea typeface="Quicksand"/>
                <a:cs typeface="Quicksand"/>
                <a:sym typeface="Quicksand"/>
              </a:rPr>
              <a:t> and </a:t>
            </a:r>
            <a:r>
              <a:rPr lang="en-US" sz="1800" b="0" i="0" u="none" strike="noStrike" cap="none" dirty="0" err="1">
                <a:solidFill>
                  <a:schemeClr val="dk1"/>
                </a:solidFill>
                <a:latin typeface="Quicksand"/>
                <a:ea typeface="Quicksand"/>
                <a:cs typeface="Quicksand"/>
                <a:sym typeface="Quicksand"/>
              </a:rPr>
              <a:t>Tensorflow</a:t>
            </a:r>
            <a:r>
              <a:rPr lang="en-US" sz="1800" b="0" i="0" u="none" strike="noStrike" cap="none" dirty="0">
                <a:solidFill>
                  <a:schemeClr val="dk1"/>
                </a:solidFill>
                <a:latin typeface="Quicksand"/>
                <a:ea typeface="Quicksand"/>
                <a:cs typeface="Quicksand"/>
                <a:sym typeface="Quicksand"/>
              </a:rPr>
              <a:t>.</a:t>
            </a:r>
            <a:endParaRPr sz="1400" b="0" i="0" u="none" strike="noStrike" cap="none" dirty="0">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Quicksand"/>
                <a:ea typeface="Quicksand"/>
                <a:cs typeface="Quicksand"/>
                <a:sym typeface="Quicksand"/>
              </a:rPr>
              <a:t>Implementing a linear classifier in </a:t>
            </a:r>
            <a:r>
              <a:rPr lang="en-US" sz="1800" b="0" i="0" u="none" strike="noStrike" cap="none" dirty="0" err="1">
                <a:solidFill>
                  <a:schemeClr val="dk1"/>
                </a:solidFill>
                <a:latin typeface="Quicksand"/>
                <a:ea typeface="Quicksand"/>
                <a:cs typeface="Quicksand"/>
                <a:sym typeface="Quicksand"/>
              </a:rPr>
              <a:t>Keras</a:t>
            </a:r>
            <a:r>
              <a:rPr lang="en-US" sz="1800" b="0" i="0" u="none" strike="noStrike" cap="none" dirty="0">
                <a:solidFill>
                  <a:schemeClr val="dk1"/>
                </a:solidFill>
                <a:latin typeface="Quicksand"/>
                <a:ea typeface="Quicksand"/>
                <a:cs typeface="Quicksand"/>
                <a:sym typeface="Quicksand"/>
              </a:rPr>
              <a:t> (now that we know the components).</a:t>
            </a:r>
            <a:endParaRPr sz="1400" b="0" i="0" u="none" strike="noStrike" cap="none" dirty="0">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4"/>
          <p:cNvSpPr txBox="1"/>
          <p:nvPr/>
        </p:nvSpPr>
        <p:spPr>
          <a:xfrm>
            <a:off x="1303323" y="604838"/>
            <a:ext cx="9582411"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We Now Know Enough for a Forward Pass</a:t>
            </a:r>
            <a:endParaRPr sz="1400" b="0" i="0" u="none" strike="noStrike" cap="none" dirty="0">
              <a:solidFill>
                <a:srgbClr val="000000"/>
              </a:solidFill>
              <a:latin typeface="Arial"/>
              <a:ea typeface="Arial"/>
              <a:cs typeface="Arial"/>
              <a:sym typeface="Arial"/>
            </a:endParaRPr>
          </a:p>
        </p:txBody>
      </p:sp>
      <p:pic>
        <p:nvPicPr>
          <p:cNvPr id="208" name="Google Shape;208;p14" descr="The structure of a simple Multi-Layer Feedfoward Neural Network | Download  Scientific Diagram"/>
          <p:cNvPicPr preferRelativeResize="0"/>
          <p:nvPr/>
        </p:nvPicPr>
        <p:blipFill rotWithShape="1">
          <a:blip r:embed="rId3">
            <a:alphaModFix/>
          </a:blip>
          <a:srcRect l="2209" t="1950" r="2208" b="1954"/>
          <a:stretch/>
        </p:blipFill>
        <p:spPr>
          <a:xfrm>
            <a:off x="6096000" y="2811876"/>
            <a:ext cx="4979867" cy="3612027"/>
          </a:xfrm>
          <a:prstGeom prst="rect">
            <a:avLst/>
          </a:prstGeom>
          <a:noFill/>
          <a:ln>
            <a:noFill/>
          </a:ln>
        </p:spPr>
      </p:pic>
      <p:sp>
        <p:nvSpPr>
          <p:cNvPr id="209" name="Google Shape;209;p14"/>
          <p:cNvSpPr txBox="1"/>
          <p:nvPr/>
        </p:nvSpPr>
        <p:spPr>
          <a:xfrm>
            <a:off x="603699" y="3142200"/>
            <a:ext cx="3869553" cy="317203"/>
          </a:xfrm>
          <a:prstGeom prst="rect">
            <a:avLst/>
          </a:prstGeom>
          <a:blipFill rotWithShape="1">
            <a:blip r:embed="rId4">
              <a:alphaModFix/>
            </a:blip>
            <a:stretch>
              <a:fillRect b="-768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4" name="Google Shape;214;p14"/>
          <p:cNvSpPr txBox="1"/>
          <p:nvPr/>
        </p:nvSpPr>
        <p:spPr>
          <a:xfrm>
            <a:off x="8510777" y="3333429"/>
            <a:ext cx="410818" cy="276999"/>
          </a:xfrm>
          <a:prstGeom prst="rect">
            <a:avLst/>
          </a:prstGeom>
          <a:blipFill rotWithShape="1">
            <a:blip r:embed="rId5">
              <a:alphaModFix/>
            </a:blip>
            <a:stretch>
              <a:fillRect l="-882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215" name="Google Shape;215;p14"/>
          <p:cNvSpPr txBox="1"/>
          <p:nvPr/>
        </p:nvSpPr>
        <p:spPr>
          <a:xfrm>
            <a:off x="603699" y="3543294"/>
            <a:ext cx="3869553" cy="335476"/>
          </a:xfrm>
          <a:prstGeom prst="rect">
            <a:avLst/>
          </a:prstGeom>
          <a:blipFill rotWithShape="1">
            <a:blip r:embed="rId6">
              <a:alphaModFix/>
            </a:blip>
            <a:stretch>
              <a:fillRect b="-1071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6" name="Google Shape;216;p14"/>
          <p:cNvSpPr txBox="1"/>
          <p:nvPr/>
        </p:nvSpPr>
        <p:spPr>
          <a:xfrm>
            <a:off x="974196" y="2410356"/>
            <a:ext cx="386955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Calculate Output of Each Node Sequentially</a:t>
            </a:r>
            <a:endParaRPr sz="1400" b="0" i="0" u="none" strike="noStrike" cap="none">
              <a:solidFill>
                <a:srgbClr val="000000"/>
              </a:solidFill>
              <a:latin typeface="Arial"/>
              <a:ea typeface="Arial"/>
              <a:cs typeface="Arial"/>
              <a:sym typeface="Arial"/>
            </a:endParaRPr>
          </a:p>
        </p:txBody>
      </p:sp>
      <p:sp>
        <p:nvSpPr>
          <p:cNvPr id="217" name="Google Shape;217;p14"/>
          <p:cNvSpPr txBox="1"/>
          <p:nvPr/>
        </p:nvSpPr>
        <p:spPr>
          <a:xfrm>
            <a:off x="603699" y="3935617"/>
            <a:ext cx="3869553" cy="30777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8" name="Google Shape;218;p14"/>
          <p:cNvSpPr txBox="1"/>
          <p:nvPr/>
        </p:nvSpPr>
        <p:spPr>
          <a:xfrm>
            <a:off x="974195" y="4327940"/>
            <a:ext cx="386955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Eventually We Obtain Model’s Predictions</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C9DEBE72-7764-36B3-698E-DC4436B77032}"/>
              </a:ext>
            </a:extLst>
          </p:cNvPr>
          <p:cNvSpPr txBox="1"/>
          <p:nvPr/>
        </p:nvSpPr>
        <p:spPr>
          <a:xfrm>
            <a:off x="6940771" y="1978486"/>
            <a:ext cx="3411255" cy="523220"/>
          </a:xfrm>
          <a:prstGeom prst="rect">
            <a:avLst/>
          </a:prstGeom>
          <a:noFill/>
        </p:spPr>
        <p:txBody>
          <a:bodyPr wrap="square" rtlCol="0">
            <a:spAutoFit/>
          </a:bodyPr>
          <a:lstStyle/>
          <a:p>
            <a:pPr algn="ctr"/>
            <a:r>
              <a:rPr lang="en-US" dirty="0"/>
              <a:t>Multi-Layer Perceptron (MLP) – </a:t>
            </a:r>
          </a:p>
          <a:p>
            <a:pPr algn="ctr"/>
            <a:r>
              <a:rPr lang="en-US" dirty="0"/>
              <a:t>Dense, Fully-connected, Feed-forward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225" name="Google Shape;225;p1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Calculate Loss</a:t>
            </a:r>
            <a:endParaRPr sz="1400" b="0" i="0" u="none" strike="noStrike" cap="none">
              <a:solidFill>
                <a:srgbClr val="000000"/>
              </a:solidFill>
              <a:latin typeface="Arial"/>
              <a:ea typeface="Arial"/>
              <a:cs typeface="Arial"/>
              <a:sym typeface="Arial"/>
            </a:endParaRPr>
          </a:p>
        </p:txBody>
      </p:sp>
      <p:pic>
        <p:nvPicPr>
          <p:cNvPr id="226" name="Google Shape;226;p1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27" name="Google Shape;227;p15"/>
          <p:cNvSpPr/>
          <p:nvPr/>
        </p:nvSpPr>
        <p:spPr>
          <a:xfrm>
            <a:off x="5208104" y="392540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Loss Functions</a:t>
            </a:r>
            <a:endParaRPr sz="1400" b="0" i="0" u="none" strike="noStrike" cap="none">
              <a:solidFill>
                <a:srgbClr val="000000"/>
              </a:solidFill>
              <a:latin typeface="Arial"/>
              <a:ea typeface="Arial"/>
              <a:cs typeface="Arial"/>
              <a:sym typeface="Arial"/>
            </a:endParaRPr>
          </a:p>
        </p:txBody>
      </p:sp>
      <p:pic>
        <p:nvPicPr>
          <p:cNvPr id="234" name="Google Shape;234;p16"/>
          <p:cNvPicPr preferRelativeResize="0"/>
          <p:nvPr/>
        </p:nvPicPr>
        <p:blipFill rotWithShape="1">
          <a:blip r:embed="rId3">
            <a:alphaModFix/>
          </a:blip>
          <a:srcRect/>
          <a:stretch/>
        </p:blipFill>
        <p:spPr>
          <a:xfrm>
            <a:off x="1291615" y="2856856"/>
            <a:ext cx="3267133" cy="470992"/>
          </a:xfrm>
          <a:prstGeom prst="rect">
            <a:avLst/>
          </a:prstGeom>
          <a:noFill/>
          <a:ln>
            <a:noFill/>
          </a:ln>
        </p:spPr>
      </p:pic>
      <p:sp>
        <p:nvSpPr>
          <p:cNvPr id="235" name="Google Shape;235;p16"/>
          <p:cNvSpPr txBox="1"/>
          <p:nvPr/>
        </p:nvSpPr>
        <p:spPr>
          <a:xfrm>
            <a:off x="974196" y="2410356"/>
            <a:ext cx="4353178"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dirty="0">
                <a:solidFill>
                  <a:schemeClr val="dk1"/>
                </a:solidFill>
                <a:latin typeface="Quicksand"/>
                <a:ea typeface="Quicksand"/>
                <a:cs typeface="Quicksand"/>
                <a:sym typeface="Quicksand"/>
              </a:rPr>
              <a:t>Cross-Entropy / Log-Loss</a:t>
            </a:r>
            <a:endParaRPr sz="1400" b="0" i="0" u="none" strike="noStrike" cap="none" dirty="0">
              <a:solidFill>
                <a:srgbClr val="000000"/>
              </a:solidFill>
              <a:latin typeface="Arial"/>
              <a:ea typeface="Arial"/>
              <a:cs typeface="Arial"/>
              <a:sym typeface="Arial"/>
            </a:endParaRPr>
          </a:p>
          <a:p>
            <a:pPr marL="171450" marR="0" lvl="0" indent="-44450" algn="l" rtl="0">
              <a:lnSpc>
                <a:spcPct val="100000"/>
              </a:lnSpc>
              <a:spcBef>
                <a:spcPts val="0"/>
              </a:spcBef>
              <a:spcAft>
                <a:spcPts val="0"/>
              </a:spcAft>
              <a:buClr>
                <a:schemeClr val="dk1"/>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Quicksand"/>
              <a:ea typeface="Quicksand"/>
              <a:cs typeface="Quicksand"/>
              <a:sym typeface="Quicksand"/>
            </a:endParaRPr>
          </a:p>
          <a:p>
            <a:pPr marL="171450" marR="0" lvl="0" indent="-17145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Typical for binary outcomes. Value grows exponentially larger as the predicted probability moves away from the true 0,1 label.</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Multi-category outcomes have an analogous loss function known as categorical cross-entropy.</a:t>
            </a:r>
            <a:endParaRPr sz="1400" b="0" i="0" u="none" strike="noStrike" cap="none" dirty="0">
              <a:solidFill>
                <a:schemeClr val="dk1"/>
              </a:solidFill>
              <a:latin typeface="Quicksand"/>
              <a:ea typeface="Quicksand"/>
              <a:cs typeface="Quicksand"/>
              <a:sym typeface="Quicksand"/>
            </a:endParaRPr>
          </a:p>
        </p:txBody>
      </p:sp>
      <p:sp>
        <p:nvSpPr>
          <p:cNvPr id="236" name="Google Shape;236;p16"/>
          <p:cNvSpPr txBox="1"/>
          <p:nvPr/>
        </p:nvSpPr>
        <p:spPr>
          <a:xfrm>
            <a:off x="6626248" y="4566834"/>
            <a:ext cx="4353178"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a:solidFill>
                  <a:schemeClr val="dk1"/>
                </a:solidFill>
                <a:latin typeface="Quicksand"/>
                <a:ea typeface="Quicksand"/>
                <a:cs typeface="Quicksand"/>
                <a:sym typeface="Quicksand"/>
              </a:rPr>
              <a:t>MSE / Quadratic / L2 Loss</a:t>
            </a:r>
            <a:endParaRPr sz="1400" b="0" i="0" u="none" strike="noStrike" cap="none">
              <a:solidFill>
                <a:srgbClr val="000000"/>
              </a:solidFill>
              <a:latin typeface="Arial"/>
              <a:ea typeface="Arial"/>
              <a:cs typeface="Arial"/>
              <a:sym typeface="Arial"/>
            </a:endParaRPr>
          </a:p>
          <a:p>
            <a:pPr marL="171450" marR="0" lvl="0" indent="-44450" algn="l" rtl="0">
              <a:lnSpc>
                <a:spcPct val="100000"/>
              </a:lnSpc>
              <a:spcBef>
                <a:spcPts val="0"/>
              </a:spcBef>
              <a:spcAft>
                <a:spcPts val="0"/>
              </a:spcAft>
              <a:buClr>
                <a:schemeClr val="dk1"/>
              </a:buClr>
              <a:buSzPts val="2000"/>
              <a:buFont typeface="Arial"/>
              <a:buNone/>
            </a:pPr>
            <a:endParaRPr sz="2000" b="1"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Quicksand"/>
              <a:ea typeface="Quicksand"/>
              <a:cs typeface="Quicksand"/>
              <a:sym typeface="Quicksand"/>
            </a:endParaRPr>
          </a:p>
          <a:p>
            <a:pPr marL="171450" marR="0" lvl="0" indent="-1714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Typical for continuous outcomes, larger errors penalized exponentially more. This should look familiar!</a:t>
            </a:r>
            <a:endParaRPr sz="1400" b="0" i="0" u="none" strike="noStrike" cap="none">
              <a:solidFill>
                <a:schemeClr val="dk1"/>
              </a:solidFill>
              <a:latin typeface="Quicksand"/>
              <a:ea typeface="Quicksand"/>
              <a:cs typeface="Quicksand"/>
              <a:sym typeface="Quicksand"/>
            </a:endParaRPr>
          </a:p>
        </p:txBody>
      </p:sp>
      <p:pic>
        <p:nvPicPr>
          <p:cNvPr id="237" name="Google Shape;237;p16"/>
          <p:cNvPicPr preferRelativeResize="0"/>
          <p:nvPr/>
        </p:nvPicPr>
        <p:blipFill rotWithShape="1">
          <a:blip r:embed="rId4">
            <a:alphaModFix/>
          </a:blip>
          <a:srcRect/>
          <a:stretch/>
        </p:blipFill>
        <p:spPr>
          <a:xfrm>
            <a:off x="7225892" y="5117512"/>
            <a:ext cx="1608338" cy="366814"/>
          </a:xfrm>
          <a:prstGeom prst="rect">
            <a:avLst/>
          </a:prstGeom>
          <a:noFill/>
          <a:ln>
            <a:noFill/>
          </a:ln>
        </p:spPr>
      </p:pic>
      <p:sp>
        <p:nvSpPr>
          <p:cNvPr id="238" name="Google Shape;238;p16"/>
          <p:cNvSpPr txBox="1"/>
          <p:nvPr/>
        </p:nvSpPr>
        <p:spPr>
          <a:xfrm>
            <a:off x="6657641" y="1968967"/>
            <a:ext cx="4353178"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a:solidFill>
                  <a:schemeClr val="dk1"/>
                </a:solidFill>
                <a:latin typeface="Quicksand"/>
                <a:ea typeface="Quicksand"/>
                <a:cs typeface="Quicksand"/>
                <a:sym typeface="Quicksand"/>
              </a:rPr>
              <a:t>MAE / L1 Loss</a:t>
            </a:r>
            <a:endParaRPr sz="1400" b="0" i="0" u="none" strike="noStrike" cap="none">
              <a:solidFill>
                <a:srgbClr val="000000"/>
              </a:solidFill>
              <a:latin typeface="Arial"/>
              <a:ea typeface="Arial"/>
              <a:cs typeface="Arial"/>
              <a:sym typeface="Arial"/>
            </a:endParaRPr>
          </a:p>
          <a:p>
            <a:pPr marL="171450" marR="0" lvl="0" indent="-44450" algn="l" rtl="0">
              <a:lnSpc>
                <a:spcPct val="100000"/>
              </a:lnSpc>
              <a:spcBef>
                <a:spcPts val="0"/>
              </a:spcBef>
              <a:spcAft>
                <a:spcPts val="0"/>
              </a:spcAft>
              <a:buClr>
                <a:schemeClr val="dk1"/>
              </a:buClr>
              <a:buSzPts val="2000"/>
              <a:buFont typeface="Arial"/>
              <a:buNone/>
            </a:pPr>
            <a:endParaRPr sz="2000" b="1"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Quicksand"/>
              <a:ea typeface="Quicksand"/>
              <a:cs typeface="Quicksand"/>
              <a:sym typeface="Quicksand"/>
            </a:endParaRPr>
          </a:p>
          <a:p>
            <a:pPr marL="171450" marR="0" lvl="0" indent="-1714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Typical for continuous outcomes. Errors are penalized homogenously, in magnitude and direction. This should look familiar!</a:t>
            </a:r>
            <a:endParaRPr sz="1400" b="0" i="0" u="none" strike="noStrike" cap="none">
              <a:solidFill>
                <a:schemeClr val="dk1"/>
              </a:solidFill>
              <a:latin typeface="Quicksand"/>
              <a:ea typeface="Quicksand"/>
              <a:cs typeface="Quicksand"/>
              <a:sym typeface="Quicksand"/>
            </a:endParaRPr>
          </a:p>
        </p:txBody>
      </p:sp>
      <p:pic>
        <p:nvPicPr>
          <p:cNvPr id="239" name="Google Shape;239;p16"/>
          <p:cNvPicPr preferRelativeResize="0"/>
          <p:nvPr/>
        </p:nvPicPr>
        <p:blipFill rotWithShape="1">
          <a:blip r:embed="rId5">
            <a:alphaModFix/>
          </a:blip>
          <a:srcRect/>
          <a:stretch/>
        </p:blipFill>
        <p:spPr>
          <a:xfrm>
            <a:off x="7225892" y="2510440"/>
            <a:ext cx="1767574" cy="374739"/>
          </a:xfrm>
          <a:prstGeom prst="rect">
            <a:avLst/>
          </a:prstGeom>
          <a:noFill/>
          <a:ln>
            <a:noFill/>
          </a:ln>
        </p:spPr>
      </p:pic>
      <p:pic>
        <p:nvPicPr>
          <p:cNvPr id="240" name="Google Shape;240;p16"/>
          <p:cNvPicPr preferRelativeResize="0"/>
          <p:nvPr/>
        </p:nvPicPr>
        <p:blipFill rotWithShape="1">
          <a:blip r:embed="rId6">
            <a:alphaModFix/>
          </a:blip>
          <a:srcRect/>
          <a:stretch/>
        </p:blipFill>
        <p:spPr>
          <a:xfrm>
            <a:off x="2055626" y="5899130"/>
            <a:ext cx="2044700" cy="67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0F0F0"/>
        </a:solidFill>
        <a:effectLst/>
      </p:bgPr>
    </p:bg>
    <p:spTree>
      <p:nvGrpSpPr>
        <p:cNvPr id="1" name="Shape 244"/>
        <p:cNvGrpSpPr/>
        <p:nvPr/>
      </p:nvGrpSpPr>
      <p:grpSpPr>
        <a:xfrm>
          <a:off x="0" y="0"/>
          <a:ext cx="0" cy="0"/>
          <a:chOff x="0" y="0"/>
          <a:chExt cx="0" cy="0"/>
        </a:xfrm>
      </p:grpSpPr>
      <p:sp>
        <p:nvSpPr>
          <p:cNvPr id="245" name="Google Shape;24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246" name="Google Shape;246;p17"/>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Binary Cross-Entropy Loss</a:t>
            </a:r>
            <a:endParaRPr sz="1400" b="0" i="0" u="none" strike="noStrike" cap="none">
              <a:solidFill>
                <a:srgbClr val="000000"/>
              </a:solidFill>
              <a:latin typeface="Arial"/>
              <a:ea typeface="Arial"/>
              <a:cs typeface="Arial"/>
              <a:sym typeface="Arial"/>
            </a:endParaRPr>
          </a:p>
        </p:txBody>
      </p:sp>
      <p:pic>
        <p:nvPicPr>
          <p:cNvPr id="247" name="Google Shape;247;p17"/>
          <p:cNvPicPr preferRelativeResize="0"/>
          <p:nvPr/>
        </p:nvPicPr>
        <p:blipFill rotWithShape="1">
          <a:blip r:embed="rId3">
            <a:alphaModFix/>
          </a:blip>
          <a:srcRect t="2921" b="3662"/>
          <a:stretch/>
        </p:blipFill>
        <p:spPr>
          <a:xfrm>
            <a:off x="1758950" y="4004937"/>
            <a:ext cx="8674100" cy="2491409"/>
          </a:xfrm>
          <a:prstGeom prst="rect">
            <a:avLst/>
          </a:prstGeom>
          <a:noFill/>
          <a:ln>
            <a:noFill/>
          </a:ln>
        </p:spPr>
      </p:pic>
      <p:sp>
        <p:nvSpPr>
          <p:cNvPr id="248" name="Google Shape;248;p17"/>
          <p:cNvSpPr txBox="1"/>
          <p:nvPr/>
        </p:nvSpPr>
        <p:spPr>
          <a:xfrm>
            <a:off x="929424" y="1976448"/>
            <a:ext cx="10136141" cy="18466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Piecemeal Function:</a:t>
            </a:r>
            <a:endParaRPr sz="1400" b="0" i="0" u="none" strike="noStrike" cap="none">
              <a:solidFill>
                <a:srgbClr val="000000"/>
              </a:solidFill>
              <a:latin typeface="Arial"/>
              <a:ea typeface="Arial"/>
              <a:cs typeface="Arial"/>
              <a:sym typeface="Arial"/>
            </a:endParaRPr>
          </a:p>
          <a:p>
            <a:pPr marL="688975" marR="0" lvl="1" indent="-230187"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If ground truth is 1, then loss is -1*log(</a:t>
            </a:r>
            <a:r>
              <a:rPr lang="en-US" sz="2000" b="0" i="1" u="none" strike="noStrike" cap="none">
                <a:solidFill>
                  <a:schemeClr val="dk1"/>
                </a:solidFill>
                <a:latin typeface="Quicksand"/>
                <a:ea typeface="Quicksand"/>
                <a:cs typeface="Quicksand"/>
                <a:sym typeface="Quicksand"/>
              </a:rPr>
              <a:t>p</a:t>
            </a:r>
            <a:r>
              <a:rPr lang="en-US" sz="2000" b="0" i="0" u="none" strike="noStrike" cap="none">
                <a:solidFill>
                  <a:schemeClr val="dk1"/>
                </a:solidFill>
                <a:latin typeface="Quicksand"/>
                <a:ea typeface="Quicksand"/>
                <a:cs typeface="Quicksand"/>
                <a:sym typeface="Quicksand"/>
              </a:rPr>
              <a:t>). As prediction approaches 1, loss approaches 0. As prediction approaches 0, loss grows exponentially.</a:t>
            </a:r>
            <a:endParaRPr sz="1400" b="0" i="0" u="none" strike="noStrike" cap="none">
              <a:solidFill>
                <a:srgbClr val="000000"/>
              </a:solidFill>
              <a:latin typeface="Arial"/>
              <a:ea typeface="Arial"/>
              <a:cs typeface="Arial"/>
              <a:sym typeface="Arial"/>
            </a:endParaRPr>
          </a:p>
          <a:p>
            <a:pPr marL="688975" marR="0" lvl="1" indent="-230187"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If ground truth is 0, then loss is -1*log(1-</a:t>
            </a:r>
            <a:r>
              <a:rPr lang="en-US" sz="2000" b="0" i="1" u="none" strike="noStrike" cap="none">
                <a:solidFill>
                  <a:schemeClr val="dk1"/>
                </a:solidFill>
                <a:latin typeface="Quicksand"/>
                <a:ea typeface="Quicksand"/>
                <a:cs typeface="Quicksand"/>
                <a:sym typeface="Quicksand"/>
              </a:rPr>
              <a:t>p</a:t>
            </a:r>
            <a:r>
              <a:rPr lang="en-US" sz="2000" b="0" i="0" u="none" strike="noStrike" cap="none">
                <a:solidFill>
                  <a:schemeClr val="dk1"/>
                </a:solidFill>
                <a:latin typeface="Quicksand"/>
                <a:ea typeface="Quicksand"/>
                <a:cs typeface="Quicksand"/>
                <a:sym typeface="Quicksand"/>
              </a:rPr>
              <a:t>). As prediction approaches 1, loss rises exponentially. As prediction approaches 0, loss approaches 0. </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pic>
        <p:nvPicPr>
          <p:cNvPr id="249" name="Google Shape;249;p17"/>
          <p:cNvPicPr preferRelativeResize="0"/>
          <p:nvPr/>
        </p:nvPicPr>
        <p:blipFill rotWithShape="1">
          <a:blip r:embed="rId4">
            <a:alphaModFix/>
          </a:blip>
          <a:srcRect/>
          <a:stretch/>
        </p:blipFill>
        <p:spPr>
          <a:xfrm>
            <a:off x="8348633" y="1727961"/>
            <a:ext cx="3267133" cy="4709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256" name="Google Shape;256;p18"/>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a:t>
            </a:r>
            <a:endParaRPr sz="1400" b="0" i="0" u="none" strike="noStrike" cap="none">
              <a:solidFill>
                <a:srgbClr val="000000"/>
              </a:solidFill>
              <a:latin typeface="Arial"/>
              <a:ea typeface="Arial"/>
              <a:cs typeface="Arial"/>
              <a:sym typeface="Arial"/>
            </a:endParaRPr>
          </a:p>
        </p:txBody>
      </p:sp>
      <p:pic>
        <p:nvPicPr>
          <p:cNvPr id="257" name="Google Shape;257;p18"/>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58" name="Google Shape;258;p18"/>
          <p:cNvSpPr/>
          <p:nvPr/>
        </p:nvSpPr>
        <p:spPr>
          <a:xfrm>
            <a:off x="2862470" y="3975652"/>
            <a:ext cx="2464904" cy="199058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63"/>
        <p:cNvGrpSpPr/>
        <p:nvPr/>
      </p:nvGrpSpPr>
      <p:grpSpPr>
        <a:xfrm>
          <a:off x="0" y="0"/>
          <a:ext cx="0" cy="0"/>
          <a:chOff x="0" y="0"/>
          <a:chExt cx="0" cy="0"/>
        </a:xfrm>
      </p:grpSpPr>
      <p:sp>
        <p:nvSpPr>
          <p:cNvPr id="264" name="Google Shape;2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265" name="Google Shape;265;p19"/>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Derivative = “Rate” of Change</a:t>
            </a:r>
            <a:endParaRPr sz="1400" b="0" i="0" u="none" strike="noStrike" cap="none">
              <a:solidFill>
                <a:srgbClr val="000000"/>
              </a:solidFill>
              <a:latin typeface="Arial"/>
              <a:ea typeface="Arial"/>
              <a:cs typeface="Arial"/>
              <a:sym typeface="Arial"/>
            </a:endParaRPr>
          </a:p>
        </p:txBody>
      </p:sp>
      <p:pic>
        <p:nvPicPr>
          <p:cNvPr id="266" name="Google Shape;266;p19"/>
          <p:cNvPicPr preferRelativeResize="0"/>
          <p:nvPr/>
        </p:nvPicPr>
        <p:blipFill rotWithShape="1">
          <a:blip r:embed="rId3">
            <a:alphaModFix/>
          </a:blip>
          <a:srcRect/>
          <a:stretch/>
        </p:blipFill>
        <p:spPr>
          <a:xfrm>
            <a:off x="1573563" y="2883195"/>
            <a:ext cx="3733800" cy="2171700"/>
          </a:xfrm>
          <a:prstGeom prst="rect">
            <a:avLst/>
          </a:prstGeom>
          <a:noFill/>
          <a:ln>
            <a:noFill/>
          </a:ln>
        </p:spPr>
      </p:pic>
      <p:pic>
        <p:nvPicPr>
          <p:cNvPr id="267" name="Google Shape;267;p19"/>
          <p:cNvPicPr preferRelativeResize="0"/>
          <p:nvPr/>
        </p:nvPicPr>
        <p:blipFill rotWithShape="1">
          <a:blip r:embed="rId4">
            <a:alphaModFix/>
          </a:blip>
          <a:srcRect/>
          <a:stretch/>
        </p:blipFill>
        <p:spPr>
          <a:xfrm>
            <a:off x="7035248" y="2438695"/>
            <a:ext cx="3733800" cy="261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pic>
        <p:nvPicPr>
          <p:cNvPr id="274" name="Google Shape;274;p20" descr="15: Stochastic gradient descent with a two-dimensional error function... |  Download Scientific Diagram"/>
          <p:cNvPicPr preferRelativeResize="0"/>
          <p:nvPr/>
        </p:nvPicPr>
        <p:blipFill rotWithShape="1">
          <a:blip r:embed="rId3">
            <a:alphaModFix/>
          </a:blip>
          <a:srcRect/>
          <a:stretch/>
        </p:blipFill>
        <p:spPr>
          <a:xfrm>
            <a:off x="698496" y="1627551"/>
            <a:ext cx="10795000" cy="4305300"/>
          </a:xfrm>
          <a:prstGeom prst="rect">
            <a:avLst/>
          </a:prstGeom>
          <a:noFill/>
          <a:ln>
            <a:noFill/>
          </a:ln>
        </p:spPr>
      </p:pic>
      <p:sp>
        <p:nvSpPr>
          <p:cNvPr id="275" name="Google Shape;275;p20"/>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Gradient = Derivative in Multiple Dimensions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282" name="Google Shape;282;p21"/>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Gradient Descent</a:t>
            </a:r>
            <a:endParaRPr sz="1400" b="0" i="0" u="none" strike="noStrike" cap="none">
              <a:solidFill>
                <a:srgbClr val="000000"/>
              </a:solidFill>
              <a:latin typeface="Arial"/>
              <a:ea typeface="Arial"/>
              <a:cs typeface="Arial"/>
              <a:sym typeface="Arial"/>
            </a:endParaRPr>
          </a:p>
        </p:txBody>
      </p:sp>
      <p:pic>
        <p:nvPicPr>
          <p:cNvPr id="283" name="Google Shape;283;p21"/>
          <p:cNvPicPr preferRelativeResize="0"/>
          <p:nvPr/>
        </p:nvPicPr>
        <p:blipFill rotWithShape="1">
          <a:blip r:embed="rId3">
            <a:alphaModFix/>
          </a:blip>
          <a:srcRect/>
          <a:stretch/>
        </p:blipFill>
        <p:spPr>
          <a:xfrm>
            <a:off x="4076766" y="1894922"/>
            <a:ext cx="4038468" cy="39234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289" name="Google Shape;289;p22"/>
          <p:cNvSpPr txBox="1"/>
          <p:nvPr/>
        </p:nvSpPr>
        <p:spPr>
          <a:xfrm>
            <a:off x="1565285" y="1388256"/>
            <a:ext cx="3869700" cy="153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Recall that Each Node’s Output Can be Expressed as a Function of the Prior Nodes’ Outputs</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sp>
        <p:nvSpPr>
          <p:cNvPr id="290" name="Google Shape;290;p22"/>
          <p:cNvSpPr txBox="1"/>
          <p:nvPr/>
        </p:nvSpPr>
        <p:spPr>
          <a:xfrm>
            <a:off x="6311510" y="2157906"/>
            <a:ext cx="4613246"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Quicksand"/>
                <a:ea typeface="Quicksand"/>
                <a:cs typeface="Quicksand"/>
                <a:sym typeface="Quicksand"/>
              </a:rPr>
              <a:t>Start at the final nodes in the network and work backwards </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We calculate partial derivatives </a:t>
            </a:r>
            <a:r>
              <a:rPr lang="en-US" sz="2000" b="0" i="0" u="none" strike="noStrike" cap="none" dirty="0" err="1">
                <a:solidFill>
                  <a:schemeClr val="dk1"/>
                </a:solidFill>
                <a:latin typeface="Quicksand"/>
                <a:ea typeface="Quicksand"/>
                <a:cs typeface="Quicksand"/>
                <a:sym typeface="Quicksand"/>
              </a:rPr>
              <a:t>w.r.t.</a:t>
            </a:r>
            <a:r>
              <a:rPr lang="en-US" sz="2000" b="0" i="0" u="none" strike="noStrike" cap="none" dirty="0">
                <a:solidFill>
                  <a:schemeClr val="dk1"/>
                </a:solidFill>
                <a:latin typeface="Quicksand"/>
                <a:ea typeface="Quicksand"/>
                <a:cs typeface="Quicksand"/>
                <a:sym typeface="Quicksand"/>
              </a:rPr>
              <a:t> their inputs / weights. </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Quicksand"/>
                <a:ea typeface="Quicksand"/>
                <a:cs typeface="Quicksand"/>
                <a:sym typeface="Quicksand"/>
              </a:rPr>
              <a:t>Then, use those partial derivatives and work backward into earlier layers to get partial derivatives </a:t>
            </a:r>
            <a:r>
              <a:rPr lang="en-US" sz="2000" b="0" i="0" u="none" strike="noStrike" cap="none" dirty="0" err="1">
                <a:solidFill>
                  <a:schemeClr val="dk1"/>
                </a:solidFill>
                <a:latin typeface="Quicksand"/>
                <a:ea typeface="Quicksand"/>
                <a:cs typeface="Quicksand"/>
                <a:sym typeface="Quicksand"/>
              </a:rPr>
              <a:t>w.r.t.</a:t>
            </a:r>
            <a:r>
              <a:rPr lang="en-US" sz="2000" b="0" i="0" u="none" strike="noStrike" cap="none" dirty="0">
                <a:solidFill>
                  <a:schemeClr val="dk1"/>
                </a:solidFill>
                <a:latin typeface="Quicksand"/>
                <a:ea typeface="Quicksand"/>
                <a:cs typeface="Quicksand"/>
                <a:sym typeface="Quicksand"/>
              </a:rPr>
              <a:t> </a:t>
            </a:r>
            <a:r>
              <a:rPr lang="en-US" sz="2000" b="0" i="1" u="none" strike="noStrike" cap="none" dirty="0">
                <a:solidFill>
                  <a:schemeClr val="dk1"/>
                </a:solidFill>
                <a:latin typeface="Quicksand"/>
                <a:ea typeface="Quicksand"/>
                <a:cs typeface="Quicksand"/>
                <a:sym typeface="Quicksand"/>
              </a:rPr>
              <a:t>their </a:t>
            </a:r>
            <a:r>
              <a:rPr lang="en-US" sz="2000" b="0" i="0" u="none" strike="noStrike" cap="none" dirty="0">
                <a:solidFill>
                  <a:schemeClr val="dk1"/>
                </a:solidFill>
                <a:latin typeface="Quicksand"/>
                <a:ea typeface="Quicksand"/>
                <a:cs typeface="Quicksand"/>
                <a:sym typeface="Quicksand"/>
              </a:rPr>
              <a:t>inputs / weights, and so on. </a:t>
            </a:r>
            <a:endParaRPr sz="1400" b="0" i="0" u="none" strike="noStrike" cap="none" dirty="0">
              <a:solidFill>
                <a:schemeClr val="dk1"/>
              </a:solidFill>
              <a:latin typeface="Quicksand"/>
              <a:ea typeface="Quicksand"/>
              <a:cs typeface="Quicksand"/>
              <a:sym typeface="Quicksand"/>
            </a:endParaRPr>
          </a:p>
        </p:txBody>
      </p:sp>
      <p:sp>
        <p:nvSpPr>
          <p:cNvPr id="291" name="Google Shape;291;p22"/>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Derivatives of Loss w.r.t All Parameters</a:t>
            </a:r>
            <a:endParaRPr sz="1400" b="0" i="0" u="none" strike="noStrike" cap="none">
              <a:solidFill>
                <a:srgbClr val="000000"/>
              </a:solidFill>
              <a:latin typeface="Arial"/>
              <a:ea typeface="Arial"/>
              <a:cs typeface="Arial"/>
              <a:sym typeface="Arial"/>
            </a:endParaRPr>
          </a:p>
        </p:txBody>
      </p:sp>
      <p:pic>
        <p:nvPicPr>
          <p:cNvPr id="292" name="Google Shape;292;p22" descr="The structure of a simple Multi-Layer Feedfoward Neural Network | Download  Scientific Diagram"/>
          <p:cNvPicPr preferRelativeResize="0"/>
          <p:nvPr/>
        </p:nvPicPr>
        <p:blipFill rotWithShape="1">
          <a:blip r:embed="rId3">
            <a:alphaModFix/>
          </a:blip>
          <a:srcRect l="2209" t="1950" r="2208" b="1954"/>
          <a:stretch/>
        </p:blipFill>
        <p:spPr>
          <a:xfrm>
            <a:off x="2477300" y="4260581"/>
            <a:ext cx="3141113" cy="2278331"/>
          </a:xfrm>
          <a:prstGeom prst="rect">
            <a:avLst/>
          </a:prstGeom>
          <a:noFill/>
          <a:ln>
            <a:noFill/>
          </a:ln>
        </p:spPr>
      </p:pic>
      <p:cxnSp>
        <p:nvCxnSpPr>
          <p:cNvPr id="293" name="Google Shape;293;p22"/>
          <p:cNvCxnSpPr/>
          <p:nvPr/>
        </p:nvCxnSpPr>
        <p:spPr>
          <a:xfrm rot="10800000">
            <a:off x="2751670" y="4068417"/>
            <a:ext cx="2592371" cy="0"/>
          </a:xfrm>
          <a:prstGeom prst="straightConnector1">
            <a:avLst/>
          </a:prstGeom>
          <a:noFill/>
          <a:ln w="38100" cap="flat" cmpd="sng">
            <a:solidFill>
              <a:srgbClr val="FF0000"/>
            </a:solidFill>
            <a:prstDash val="solid"/>
            <a:miter lim="800000"/>
            <a:headEnd type="none" w="sm" len="sm"/>
            <a:tailEnd type="triangle" w="med" len="med"/>
          </a:ln>
        </p:spPr>
      </p:cxnSp>
      <p:sp>
        <p:nvSpPr>
          <p:cNvPr id="294" name="Google Shape;294;p22"/>
          <p:cNvSpPr txBox="1"/>
          <p:nvPr/>
        </p:nvSpPr>
        <p:spPr>
          <a:xfrm>
            <a:off x="1267235" y="2775060"/>
            <a:ext cx="3869553" cy="317203"/>
          </a:xfrm>
          <a:prstGeom prst="rect">
            <a:avLst/>
          </a:prstGeom>
          <a:blipFill rotWithShape="1">
            <a:blip r:embed="rId4">
              <a:alphaModFix/>
            </a:blip>
            <a:stretch>
              <a:fillRect b="-768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95" name="Google Shape;295;p22"/>
          <p:cNvSpPr txBox="1"/>
          <p:nvPr/>
        </p:nvSpPr>
        <p:spPr>
          <a:xfrm>
            <a:off x="1267235" y="3176154"/>
            <a:ext cx="3869553" cy="335476"/>
          </a:xfrm>
          <a:prstGeom prst="rect">
            <a:avLst/>
          </a:prstGeom>
          <a:blipFill rotWithShape="1">
            <a:blip r:embed="rId5">
              <a:alphaModFix/>
            </a:blip>
            <a:stretch>
              <a:fillRect b="-740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96" name="Google Shape;296;p22"/>
          <p:cNvSpPr txBox="1"/>
          <p:nvPr/>
        </p:nvSpPr>
        <p:spPr>
          <a:xfrm>
            <a:off x="1267235" y="3568477"/>
            <a:ext cx="3869553"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01"/>
        <p:cNvGrpSpPr/>
        <p:nvPr/>
      </p:nvGrpSpPr>
      <p:grpSpPr>
        <a:xfrm>
          <a:off x="0" y="0"/>
          <a:ext cx="0" cy="0"/>
          <a:chOff x="0" y="0"/>
          <a:chExt cx="0" cy="0"/>
        </a:xfrm>
      </p:grpSpPr>
      <p:sp>
        <p:nvSpPr>
          <p:cNvPr id="302" name="Google Shape;30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303" name="Google Shape;303;p23"/>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Simplifying Gradients: Computation Graph</a:t>
            </a:r>
            <a:endParaRPr sz="1400" b="0" i="0" u="none" strike="noStrike" cap="none">
              <a:solidFill>
                <a:srgbClr val="000000"/>
              </a:solidFill>
              <a:latin typeface="Arial"/>
              <a:ea typeface="Arial"/>
              <a:cs typeface="Arial"/>
              <a:sym typeface="Arial"/>
            </a:endParaRPr>
          </a:p>
        </p:txBody>
      </p:sp>
      <p:sp>
        <p:nvSpPr>
          <p:cNvPr id="304" name="Google Shape;304;p23"/>
          <p:cNvSpPr txBox="1"/>
          <p:nvPr/>
        </p:nvSpPr>
        <p:spPr>
          <a:xfrm>
            <a:off x="1987778" y="1712027"/>
            <a:ext cx="2098817" cy="400110"/>
          </a:xfrm>
          <a:prstGeom prst="rect">
            <a:avLst/>
          </a:prstGeom>
          <a:blipFill rotWithShape="1">
            <a:blip r:embed="rId3">
              <a:alphaModFix/>
            </a:blip>
            <a:stretch>
              <a:fillRect b="-1211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5" name="Google Shape;305;p23"/>
          <p:cNvSpPr txBox="1"/>
          <p:nvPr/>
        </p:nvSpPr>
        <p:spPr>
          <a:xfrm>
            <a:off x="8932791" y="3228945"/>
            <a:ext cx="2098817" cy="400110"/>
          </a:xfrm>
          <a:prstGeom prst="rect">
            <a:avLst/>
          </a:prstGeom>
          <a:blipFill rotWithShape="1">
            <a:blip r:embed="rId4">
              <a:alphaModFix/>
            </a:blip>
            <a:stretch>
              <a:fillRect b="-8821"/>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6" name="Google Shape;306;p23"/>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7" name="Google Shape;307;p23"/>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08" name="Google Shape;308;p23"/>
          <p:cNvCxnSpPr>
            <a:stCxn id="306" idx="3"/>
            <a:endCxn id="30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3"/>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10" name="Google Shape;310;p23"/>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1" name="Google Shape;311;p23"/>
          <p:cNvSpPr txBox="1"/>
          <p:nvPr/>
        </p:nvSpPr>
        <p:spPr>
          <a:xfrm>
            <a:off x="795131" y="2939125"/>
            <a:ext cx="837349"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2" name="Google Shape;312;p23"/>
          <p:cNvSpPr txBox="1"/>
          <p:nvPr/>
        </p:nvSpPr>
        <p:spPr>
          <a:xfrm>
            <a:off x="5232934" y="5136130"/>
            <a:ext cx="863066"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13" name="Google Shape;313;p23"/>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3"/>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3"/>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BCD9BBCC-41FA-07CF-3211-D088D9DDA45B}"/>
            </a:ext>
          </a:extLst>
        </p:cNvPr>
        <p:cNvGrpSpPr/>
        <p:nvPr/>
      </p:nvGrpSpPr>
      <p:grpSpPr>
        <a:xfrm>
          <a:off x="0" y="0"/>
          <a:ext cx="0" cy="0"/>
          <a:chOff x="0" y="0"/>
          <a:chExt cx="0" cy="0"/>
        </a:xfrm>
      </p:grpSpPr>
      <p:sp>
        <p:nvSpPr>
          <p:cNvPr id="102" name="Google Shape;102;p2">
            <a:extLst>
              <a:ext uri="{FF2B5EF4-FFF2-40B4-BE49-F238E27FC236}">
                <a16:creationId xmlns:a16="http://schemas.microsoft.com/office/drawing/2014/main" id="{67B935E2-65C9-C51A-E877-E7D97989F641}"/>
              </a:ext>
            </a:extLst>
          </p:cNvPr>
          <p:cNvSpPr txBox="1"/>
          <p:nvPr/>
        </p:nvSpPr>
        <p:spPr>
          <a:xfrm>
            <a:off x="2455101" y="586938"/>
            <a:ext cx="729014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What’s In the News?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14497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20"/>
        <p:cNvGrpSpPr/>
        <p:nvPr/>
      </p:nvGrpSpPr>
      <p:grpSpPr>
        <a:xfrm>
          <a:off x="0" y="0"/>
          <a:ext cx="0" cy="0"/>
          <a:chOff x="0" y="0"/>
          <a:chExt cx="0" cy="0"/>
        </a:xfrm>
      </p:grpSpPr>
      <p:sp>
        <p:nvSpPr>
          <p:cNvPr id="321" name="Google Shape;3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322" name="Google Shape;322;p24"/>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 = Working Backwards</a:t>
            </a:r>
            <a:endParaRPr sz="1400" b="0" i="0" u="none" strike="noStrike" cap="none">
              <a:solidFill>
                <a:srgbClr val="000000"/>
              </a:solidFill>
              <a:latin typeface="Arial"/>
              <a:ea typeface="Arial"/>
              <a:cs typeface="Arial"/>
              <a:sym typeface="Arial"/>
            </a:endParaRPr>
          </a:p>
        </p:txBody>
      </p:sp>
      <p:sp>
        <p:nvSpPr>
          <p:cNvPr id="323" name="Google Shape;323;p24"/>
          <p:cNvSpPr txBox="1"/>
          <p:nvPr/>
        </p:nvSpPr>
        <p:spPr>
          <a:xfrm>
            <a:off x="1987778" y="1712027"/>
            <a:ext cx="2098817" cy="400110"/>
          </a:xfrm>
          <a:prstGeom prst="rect">
            <a:avLst/>
          </a:prstGeom>
          <a:blipFill rotWithShape="1">
            <a:blip r:embed="rId3">
              <a:alphaModFix/>
            </a:blip>
            <a:stretch>
              <a:fillRect b="-1211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4" name="Google Shape;324;p24"/>
          <p:cNvSpPr txBox="1"/>
          <p:nvPr/>
        </p:nvSpPr>
        <p:spPr>
          <a:xfrm>
            <a:off x="8932791" y="3228945"/>
            <a:ext cx="2098817" cy="400110"/>
          </a:xfrm>
          <a:prstGeom prst="rect">
            <a:avLst/>
          </a:prstGeom>
          <a:blipFill rotWithShape="1">
            <a:blip r:embed="rId4">
              <a:alphaModFix/>
            </a:blip>
            <a:stretch>
              <a:fillRect b="-8821"/>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5" name="Google Shape;325;p24"/>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6" name="Google Shape;326;p24"/>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27" name="Google Shape;327;p24"/>
          <p:cNvCxnSpPr>
            <a:stCxn id="325" idx="3"/>
            <a:endCxn id="324"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28" name="Google Shape;328;p24"/>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29" name="Google Shape;329;p24"/>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30" name="Google Shape;330;p24"/>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31" name="Google Shape;331;p24"/>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32" name="Google Shape;332;p24"/>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33" name="Google Shape;333;p24"/>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34" name="Google Shape;334;p24"/>
          <p:cNvSpPr/>
          <p:nvPr/>
        </p:nvSpPr>
        <p:spPr>
          <a:xfrm>
            <a:off x="8610600" y="299499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4"/>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36" name="Google Shape;336;p24"/>
          <p:cNvSpPr txBox="1"/>
          <p:nvPr/>
        </p:nvSpPr>
        <p:spPr>
          <a:xfrm>
            <a:off x="9003190" y="4441006"/>
            <a:ext cx="1921566" cy="618246"/>
          </a:xfrm>
          <a:prstGeom prst="rect">
            <a:avLst/>
          </a:prstGeom>
          <a:blipFill rotWithShape="1">
            <a:blip r:embed="rId10">
              <a:alphaModFix/>
            </a:blip>
            <a:stretch>
              <a:fillRect b="-5998"/>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41"/>
        <p:cNvGrpSpPr/>
        <p:nvPr/>
      </p:nvGrpSpPr>
      <p:grpSpPr>
        <a:xfrm>
          <a:off x="0" y="0"/>
          <a:ext cx="0" cy="0"/>
          <a:chOff x="0" y="0"/>
          <a:chExt cx="0" cy="0"/>
        </a:xfrm>
      </p:grpSpPr>
      <p:sp>
        <p:nvSpPr>
          <p:cNvPr id="342" name="Google Shape;34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343" name="Google Shape;343;p25"/>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 = Work Backwards</a:t>
            </a:r>
            <a:endParaRPr sz="1400" b="0" i="0" u="none" strike="noStrike" cap="none">
              <a:solidFill>
                <a:srgbClr val="000000"/>
              </a:solidFill>
              <a:latin typeface="Arial"/>
              <a:ea typeface="Arial"/>
              <a:cs typeface="Arial"/>
              <a:sym typeface="Arial"/>
            </a:endParaRPr>
          </a:p>
        </p:txBody>
      </p:sp>
      <p:sp>
        <p:nvSpPr>
          <p:cNvPr id="344" name="Google Shape;344;p25"/>
          <p:cNvSpPr txBox="1"/>
          <p:nvPr/>
        </p:nvSpPr>
        <p:spPr>
          <a:xfrm>
            <a:off x="1987778" y="1712027"/>
            <a:ext cx="2098817" cy="400110"/>
          </a:xfrm>
          <a:prstGeom prst="rect">
            <a:avLst/>
          </a:prstGeom>
          <a:blipFill rotWithShape="1">
            <a:blip r:embed="rId3">
              <a:alphaModFix/>
            </a:blip>
            <a:stretch>
              <a:fillRect b="-1211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5" name="Google Shape;345;p25"/>
          <p:cNvSpPr txBox="1"/>
          <p:nvPr/>
        </p:nvSpPr>
        <p:spPr>
          <a:xfrm>
            <a:off x="8932791" y="3228945"/>
            <a:ext cx="2098817" cy="400110"/>
          </a:xfrm>
          <a:prstGeom prst="rect">
            <a:avLst/>
          </a:prstGeom>
          <a:blipFill rotWithShape="1">
            <a:blip r:embed="rId4">
              <a:alphaModFix/>
            </a:blip>
            <a:stretch>
              <a:fillRect b="-8821"/>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6" name="Google Shape;346;p25"/>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7" name="Google Shape;347;p25"/>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48" name="Google Shape;348;p25"/>
          <p:cNvCxnSpPr>
            <a:stCxn id="346" idx="3"/>
            <a:endCxn id="34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49" name="Google Shape;349;p25"/>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50" name="Google Shape;350;p25"/>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51" name="Google Shape;351;p25"/>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52" name="Google Shape;352;p25"/>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53" name="Google Shape;353;p25"/>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54" name="Google Shape;354;p25"/>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55" name="Google Shape;355;p25"/>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6" name="Google Shape;356;p25"/>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57" name="Google Shape;357;p25"/>
          <p:cNvSpPr txBox="1"/>
          <p:nvPr/>
        </p:nvSpPr>
        <p:spPr>
          <a:xfrm>
            <a:off x="6499775" y="4288717"/>
            <a:ext cx="2661610" cy="2224070"/>
          </a:xfrm>
          <a:prstGeom prst="rect">
            <a:avLst/>
          </a:prstGeom>
          <a:blipFill rotWithShape="1">
            <a:blip r:embed="rId10">
              <a:alphaModFix/>
            </a:blip>
            <a:stretch>
              <a:fillRect b="-562"/>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58" name="Google Shape;358;p25"/>
          <p:cNvSpPr txBox="1"/>
          <p:nvPr/>
        </p:nvSpPr>
        <p:spPr>
          <a:xfrm>
            <a:off x="9904133" y="490936"/>
            <a:ext cx="1921566" cy="618246"/>
          </a:xfrm>
          <a:prstGeom prst="rect">
            <a:avLst/>
          </a:prstGeom>
          <a:blipFill rotWithShape="1">
            <a:blip r:embed="rId11">
              <a:alphaModFix/>
            </a:blip>
            <a:stretch>
              <a:fillRect b="-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63"/>
        <p:cNvGrpSpPr/>
        <p:nvPr/>
      </p:nvGrpSpPr>
      <p:grpSpPr>
        <a:xfrm>
          <a:off x="0" y="0"/>
          <a:ext cx="0" cy="0"/>
          <a:chOff x="0" y="0"/>
          <a:chExt cx="0" cy="0"/>
        </a:xfrm>
      </p:grpSpPr>
      <p:sp>
        <p:nvSpPr>
          <p:cNvPr id="364" name="Google Shape;3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365" name="Google Shape;365;p26"/>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 = Work Backwards</a:t>
            </a:r>
            <a:endParaRPr sz="1400" b="0" i="0" u="none" strike="noStrike" cap="none">
              <a:solidFill>
                <a:srgbClr val="000000"/>
              </a:solidFill>
              <a:latin typeface="Arial"/>
              <a:ea typeface="Arial"/>
              <a:cs typeface="Arial"/>
              <a:sym typeface="Arial"/>
            </a:endParaRPr>
          </a:p>
        </p:txBody>
      </p:sp>
      <p:sp>
        <p:nvSpPr>
          <p:cNvPr id="366" name="Google Shape;366;p26"/>
          <p:cNvSpPr txBox="1"/>
          <p:nvPr/>
        </p:nvSpPr>
        <p:spPr>
          <a:xfrm>
            <a:off x="1987778" y="1712027"/>
            <a:ext cx="2098817" cy="400110"/>
          </a:xfrm>
          <a:prstGeom prst="rect">
            <a:avLst/>
          </a:prstGeom>
          <a:blipFill rotWithShape="1">
            <a:blip r:embed="rId3">
              <a:alphaModFix/>
            </a:blip>
            <a:stretch>
              <a:fillRect b="-1211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7" name="Google Shape;367;p26"/>
          <p:cNvSpPr txBox="1"/>
          <p:nvPr/>
        </p:nvSpPr>
        <p:spPr>
          <a:xfrm>
            <a:off x="8932791" y="3228945"/>
            <a:ext cx="2098817" cy="400110"/>
          </a:xfrm>
          <a:prstGeom prst="rect">
            <a:avLst/>
          </a:prstGeom>
          <a:blipFill rotWithShape="1">
            <a:blip r:embed="rId4">
              <a:alphaModFix/>
            </a:blip>
            <a:stretch>
              <a:fillRect b="-8821"/>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8" name="Google Shape;368;p26"/>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9" name="Google Shape;369;p26"/>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70" name="Google Shape;370;p26"/>
          <p:cNvCxnSpPr>
            <a:stCxn id="368" idx="3"/>
            <a:endCxn id="367"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71" name="Google Shape;371;p26"/>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26"/>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3" name="Google Shape;373;p26"/>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74" name="Google Shape;374;p26"/>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75" name="Google Shape;375;p26"/>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76" name="Google Shape;376;p26"/>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77" name="Google Shape;377;p26"/>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6"/>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9" name="Google Shape;379;p26"/>
          <p:cNvSpPr txBox="1"/>
          <p:nvPr/>
        </p:nvSpPr>
        <p:spPr>
          <a:xfrm>
            <a:off x="6499775" y="4289515"/>
            <a:ext cx="2661610" cy="2224263"/>
          </a:xfrm>
          <a:prstGeom prst="rect">
            <a:avLst/>
          </a:prstGeom>
          <a:blipFill rotWithShape="1">
            <a:blip r:embed="rId10">
              <a:alphaModFix/>
            </a:blip>
            <a:stretch>
              <a:fillRect b="-562"/>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80" name="Google Shape;380;p26"/>
          <p:cNvSpPr txBox="1"/>
          <p:nvPr/>
        </p:nvSpPr>
        <p:spPr>
          <a:xfrm>
            <a:off x="9904133" y="490936"/>
            <a:ext cx="1921566" cy="618246"/>
          </a:xfrm>
          <a:prstGeom prst="rect">
            <a:avLst/>
          </a:prstGeom>
          <a:blipFill rotWithShape="1">
            <a:blip r:embed="rId11">
              <a:alphaModFix/>
            </a:blip>
            <a:stretch>
              <a:fillRect b="-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81" name="Google Shape;381;p26"/>
          <p:cNvSpPr txBox="1"/>
          <p:nvPr/>
        </p:nvSpPr>
        <p:spPr>
          <a:xfrm>
            <a:off x="10063162" y="1290660"/>
            <a:ext cx="1603508" cy="618246"/>
          </a:xfrm>
          <a:prstGeom prst="rect">
            <a:avLst/>
          </a:prstGeom>
          <a:blipFill rotWithShape="1">
            <a:blip r:embed="rId12">
              <a:alphaModFix/>
            </a:blip>
            <a:stretch>
              <a:fillRect b="-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86"/>
        <p:cNvGrpSpPr/>
        <p:nvPr/>
      </p:nvGrpSpPr>
      <p:grpSpPr>
        <a:xfrm>
          <a:off x="0" y="0"/>
          <a:ext cx="0" cy="0"/>
          <a:chOff x="0" y="0"/>
          <a:chExt cx="0" cy="0"/>
        </a:xfrm>
      </p:grpSpPr>
      <p:sp>
        <p:nvSpPr>
          <p:cNvPr id="387" name="Google Shape;3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388" name="Google Shape;388;p27"/>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 = Work Backwards</a:t>
            </a:r>
            <a:endParaRPr sz="1400" b="0" i="0" u="none" strike="noStrike" cap="none">
              <a:solidFill>
                <a:srgbClr val="000000"/>
              </a:solidFill>
              <a:latin typeface="Arial"/>
              <a:ea typeface="Arial"/>
              <a:cs typeface="Arial"/>
              <a:sym typeface="Arial"/>
            </a:endParaRPr>
          </a:p>
        </p:txBody>
      </p:sp>
      <p:sp>
        <p:nvSpPr>
          <p:cNvPr id="389" name="Google Shape;389;p27"/>
          <p:cNvSpPr txBox="1"/>
          <p:nvPr/>
        </p:nvSpPr>
        <p:spPr>
          <a:xfrm>
            <a:off x="1987778" y="1712027"/>
            <a:ext cx="2098817" cy="400110"/>
          </a:xfrm>
          <a:prstGeom prst="rect">
            <a:avLst/>
          </a:prstGeom>
          <a:blipFill rotWithShape="1">
            <a:blip r:embed="rId3">
              <a:alphaModFix/>
            </a:blip>
            <a:stretch>
              <a:fillRect b="-1211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90" name="Google Shape;390;p27"/>
          <p:cNvSpPr txBox="1"/>
          <p:nvPr/>
        </p:nvSpPr>
        <p:spPr>
          <a:xfrm>
            <a:off x="8932791" y="3228945"/>
            <a:ext cx="2098817" cy="400110"/>
          </a:xfrm>
          <a:prstGeom prst="rect">
            <a:avLst/>
          </a:prstGeom>
          <a:blipFill rotWithShape="1">
            <a:blip r:embed="rId4">
              <a:alphaModFix/>
            </a:blip>
            <a:stretch>
              <a:fillRect b="-8821"/>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91" name="Google Shape;391;p27"/>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92" name="Google Shape;392;p27"/>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93" name="Google Shape;393;p27"/>
          <p:cNvCxnSpPr>
            <a:stCxn id="391" idx="3"/>
            <a:endCxn id="390"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94" name="Google Shape;394;p27"/>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95" name="Google Shape;395;p27"/>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96" name="Google Shape;396;p27"/>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97" name="Google Shape;397;p27"/>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98" name="Google Shape;398;p27"/>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99" name="Google Shape;399;p27"/>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00" name="Google Shape;400;p27"/>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1" name="Google Shape;401;p27"/>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2" name="Google Shape;402;p27"/>
          <p:cNvSpPr txBox="1"/>
          <p:nvPr/>
        </p:nvSpPr>
        <p:spPr>
          <a:xfrm>
            <a:off x="2330501" y="4123061"/>
            <a:ext cx="2661610" cy="2224070"/>
          </a:xfrm>
          <a:prstGeom prst="rect">
            <a:avLst/>
          </a:prstGeom>
          <a:blipFill rotWithShape="1">
            <a:blip r:embed="rId10">
              <a:alphaModFix/>
            </a:blip>
            <a:stretch>
              <a:fillRect b="-562"/>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3" name="Google Shape;403;p27"/>
          <p:cNvSpPr txBox="1"/>
          <p:nvPr/>
        </p:nvSpPr>
        <p:spPr>
          <a:xfrm>
            <a:off x="9904133" y="490936"/>
            <a:ext cx="1921566" cy="618246"/>
          </a:xfrm>
          <a:prstGeom prst="rect">
            <a:avLst/>
          </a:prstGeom>
          <a:blipFill rotWithShape="1">
            <a:blip r:embed="rId11">
              <a:alphaModFix/>
            </a:blip>
            <a:stretch>
              <a:fillRect b="-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4" name="Google Shape;404;p27"/>
          <p:cNvSpPr txBox="1"/>
          <p:nvPr/>
        </p:nvSpPr>
        <p:spPr>
          <a:xfrm>
            <a:off x="10063162" y="1290660"/>
            <a:ext cx="1603508" cy="618246"/>
          </a:xfrm>
          <a:prstGeom prst="rect">
            <a:avLst/>
          </a:prstGeom>
          <a:blipFill rotWithShape="1">
            <a:blip r:embed="rId12">
              <a:alphaModFix/>
            </a:blip>
            <a:stretch>
              <a:fillRect b="-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5" name="Google Shape;405;p27"/>
          <p:cNvSpPr txBox="1"/>
          <p:nvPr/>
        </p:nvSpPr>
        <p:spPr>
          <a:xfrm>
            <a:off x="10063162" y="2090384"/>
            <a:ext cx="1603508" cy="618246"/>
          </a:xfrm>
          <a:prstGeom prst="rect">
            <a:avLst/>
          </a:prstGeom>
          <a:blipFill rotWithShape="1">
            <a:blip r:embed="rId13">
              <a:alphaModFix/>
            </a:blip>
            <a:stretch>
              <a:fillRect b="-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10"/>
        <p:cNvGrpSpPr/>
        <p:nvPr/>
      </p:nvGrpSpPr>
      <p:grpSpPr>
        <a:xfrm>
          <a:off x="0" y="0"/>
          <a:ext cx="0" cy="0"/>
          <a:chOff x="0" y="0"/>
          <a:chExt cx="0" cy="0"/>
        </a:xfrm>
      </p:grpSpPr>
      <p:sp>
        <p:nvSpPr>
          <p:cNvPr id="411" name="Google Shape;41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412" name="Google Shape;412;p28"/>
          <p:cNvSpPr txBox="1"/>
          <p:nvPr/>
        </p:nvSpPr>
        <p:spPr>
          <a:xfrm>
            <a:off x="1987778" y="1712027"/>
            <a:ext cx="2098817" cy="400110"/>
          </a:xfrm>
          <a:prstGeom prst="rect">
            <a:avLst/>
          </a:prstGeom>
          <a:blipFill rotWithShape="1">
            <a:blip r:embed="rId3">
              <a:alphaModFix/>
            </a:blip>
            <a:stretch>
              <a:fillRect b="-1211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13" name="Google Shape;413;p28"/>
          <p:cNvSpPr txBox="1"/>
          <p:nvPr/>
        </p:nvSpPr>
        <p:spPr>
          <a:xfrm>
            <a:off x="8932791" y="3228945"/>
            <a:ext cx="2098817" cy="400110"/>
          </a:xfrm>
          <a:prstGeom prst="rect">
            <a:avLst/>
          </a:prstGeom>
          <a:blipFill rotWithShape="1">
            <a:blip r:embed="rId4">
              <a:alphaModFix/>
            </a:blip>
            <a:stretch>
              <a:fillRect b="-8821"/>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14" name="Google Shape;414;p28"/>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15" name="Google Shape;415;p28"/>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16" name="Google Shape;416;p28"/>
          <p:cNvCxnSpPr>
            <a:stCxn id="414" idx="3"/>
            <a:endCxn id="413"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417" name="Google Shape;417;p28"/>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418" name="Google Shape;418;p28"/>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19" name="Google Shape;419;p28"/>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20" name="Google Shape;420;p28"/>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421" name="Google Shape;421;p28"/>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422" name="Google Shape;422;p28"/>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23" name="Google Shape;423;p28"/>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4" name="Google Shape;424;p28"/>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5" name="Google Shape;425;p28"/>
          <p:cNvSpPr txBox="1"/>
          <p:nvPr/>
        </p:nvSpPr>
        <p:spPr>
          <a:xfrm>
            <a:off x="2330501" y="4123061"/>
            <a:ext cx="2661610" cy="2224070"/>
          </a:xfrm>
          <a:prstGeom prst="rect">
            <a:avLst/>
          </a:prstGeom>
          <a:blipFill rotWithShape="1">
            <a:blip r:embed="rId10">
              <a:alphaModFix/>
            </a:blip>
            <a:stretch>
              <a:fillRect b="-562"/>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6" name="Google Shape;426;p28"/>
          <p:cNvSpPr txBox="1"/>
          <p:nvPr/>
        </p:nvSpPr>
        <p:spPr>
          <a:xfrm>
            <a:off x="9904133" y="490936"/>
            <a:ext cx="1921566" cy="618246"/>
          </a:xfrm>
          <a:prstGeom prst="rect">
            <a:avLst/>
          </a:prstGeom>
          <a:blipFill rotWithShape="1">
            <a:blip r:embed="rId11">
              <a:alphaModFix/>
            </a:blip>
            <a:stretch>
              <a:fillRect b="-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7" name="Google Shape;427;p28"/>
          <p:cNvSpPr txBox="1"/>
          <p:nvPr/>
        </p:nvSpPr>
        <p:spPr>
          <a:xfrm>
            <a:off x="10063162" y="1290660"/>
            <a:ext cx="1603508" cy="618246"/>
          </a:xfrm>
          <a:prstGeom prst="rect">
            <a:avLst/>
          </a:prstGeom>
          <a:blipFill rotWithShape="1">
            <a:blip r:embed="rId12">
              <a:alphaModFix/>
            </a:blip>
            <a:stretch>
              <a:fillRect b="-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8" name="Google Shape;428;p28"/>
          <p:cNvSpPr txBox="1"/>
          <p:nvPr/>
        </p:nvSpPr>
        <p:spPr>
          <a:xfrm>
            <a:off x="10063162" y="2090384"/>
            <a:ext cx="1603508" cy="618246"/>
          </a:xfrm>
          <a:prstGeom prst="rect">
            <a:avLst/>
          </a:prstGeom>
          <a:blipFill rotWithShape="1">
            <a:blip r:embed="rId13">
              <a:alphaModFix/>
            </a:blip>
            <a:stretch>
              <a:fillRect b="-5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9" name="Google Shape;429;p28"/>
          <p:cNvSpPr txBox="1"/>
          <p:nvPr/>
        </p:nvSpPr>
        <p:spPr>
          <a:xfrm>
            <a:off x="8797643" y="1640330"/>
            <a:ext cx="1349205" cy="618246"/>
          </a:xfrm>
          <a:prstGeom prst="rect">
            <a:avLst/>
          </a:prstGeom>
          <a:blipFill rotWithShape="1">
            <a:blip r:embed="rId14">
              <a:alphaModFix/>
            </a:blip>
            <a:stretch>
              <a:fillRect b="-3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30" name="Google Shape;430;p28"/>
          <p:cNvSpPr txBox="1"/>
          <p:nvPr/>
        </p:nvSpPr>
        <p:spPr>
          <a:xfrm>
            <a:off x="7797117" y="4706390"/>
            <a:ext cx="3869553" cy="1538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We thus update our parameters, a, b, and c, subtracting each’s gradients*epsilon from its current value. Epsilon is the learning rate.</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sp>
        <p:nvSpPr>
          <p:cNvPr id="431" name="Google Shape;431;p28"/>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Backpropagation = Work Backwards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36"/>
        <p:cNvGrpSpPr/>
        <p:nvPr/>
      </p:nvGrpSpPr>
      <p:grpSpPr>
        <a:xfrm>
          <a:off x="0" y="0"/>
          <a:ext cx="0" cy="0"/>
          <a:chOff x="0" y="0"/>
          <a:chExt cx="0" cy="0"/>
        </a:xfrm>
      </p:grpSpPr>
      <p:sp>
        <p:nvSpPr>
          <p:cNvPr id="437" name="Google Shape;437;p29"/>
          <p:cNvSpPr txBox="1"/>
          <p:nvPr/>
        </p:nvSpPr>
        <p:spPr>
          <a:xfrm>
            <a:off x="762000" y="359695"/>
            <a:ext cx="10668000" cy="1754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Single Node with Sigmoid &amp; Cross-Entropy Loss (i.e., Logistic Regression)</a:t>
            </a:r>
            <a:endParaRPr sz="1400" b="0" i="0" u="none" strike="noStrike" cap="none">
              <a:solidFill>
                <a:srgbClr val="000000"/>
              </a:solidFill>
              <a:latin typeface="Arial"/>
              <a:ea typeface="Arial"/>
              <a:cs typeface="Arial"/>
              <a:sym typeface="Arial"/>
            </a:endParaRPr>
          </a:p>
        </p:txBody>
      </p:sp>
      <p:grpSp>
        <p:nvGrpSpPr>
          <p:cNvPr id="438" name="Google Shape;438;p29"/>
          <p:cNvGrpSpPr/>
          <p:nvPr/>
        </p:nvGrpSpPr>
        <p:grpSpPr>
          <a:xfrm>
            <a:off x="762000" y="2114021"/>
            <a:ext cx="5865026" cy="2464693"/>
            <a:chOff x="1207016" y="1895733"/>
            <a:chExt cx="5865026" cy="2464693"/>
          </a:xfrm>
        </p:grpSpPr>
        <p:sp>
          <p:nvSpPr>
            <p:cNvPr id="439" name="Google Shape;439;p29"/>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Google Shape;440;p29"/>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41" name="Google Shape;441;p29"/>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42" name="Google Shape;442;p29"/>
            <p:cNvCxnSpPr>
              <a:stCxn id="443" idx="6"/>
              <a:endCxn id="439"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44" name="Google Shape;444;p29"/>
            <p:cNvCxnSpPr>
              <a:stCxn id="445" idx="6"/>
              <a:endCxn id="439"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46" name="Google Shape;446;p29"/>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47" name="Google Shape;447;p29"/>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48" name="Google Shape;448;p29"/>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49" name="Google Shape;449;p29"/>
            <p:cNvCxnSpPr>
              <a:stCxn id="439"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43" name="Google Shape;443;p29"/>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5" name="Google Shape;445;p29"/>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0" name="Google Shape;450;p29"/>
            <p:cNvSpPr txBox="1"/>
            <p:nvPr/>
          </p:nvSpPr>
          <p:spPr>
            <a:xfrm>
              <a:off x="4444974" y="2937608"/>
              <a:ext cx="2627068" cy="369332"/>
            </a:xfrm>
            <a:prstGeom prst="rect">
              <a:avLst/>
            </a:prstGeom>
            <a:blipFill rotWithShape="1">
              <a:blip r:embed="rId8">
                <a:alphaModFix/>
              </a:blip>
              <a:stretch>
                <a:fillRect b="-66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1" name="Google Shape;451;p29"/>
            <p:cNvSpPr txBox="1"/>
            <p:nvPr/>
          </p:nvSpPr>
          <p:spPr>
            <a:xfrm>
              <a:off x="3396509" y="2926605"/>
              <a:ext cx="874643" cy="369332"/>
            </a:xfrm>
            <a:prstGeom prst="rect">
              <a:avLst/>
            </a:prstGeom>
            <a:blipFill rotWithShape="1">
              <a:blip r:embed="rId9">
                <a:alphaModFix/>
              </a:blip>
              <a:stretch>
                <a:fillRect t="-6665" b="-2666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452" name="Google Shape;452;p29"/>
          <p:cNvSpPr txBox="1"/>
          <p:nvPr/>
        </p:nvSpPr>
        <p:spPr>
          <a:xfrm>
            <a:off x="8149502" y="2679951"/>
            <a:ext cx="2381941" cy="665567"/>
          </a:xfrm>
          <a:prstGeom prst="rect">
            <a:avLst/>
          </a:prstGeom>
          <a:blipFill rotWithShape="1">
            <a:blip r:embed="rId10">
              <a:alphaModFix/>
            </a:blip>
            <a:stretch>
              <a:fillRect b="-565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3" name="Google Shape;453;p29"/>
          <p:cNvSpPr txBox="1"/>
          <p:nvPr/>
        </p:nvSpPr>
        <p:spPr>
          <a:xfrm>
            <a:off x="8149502" y="3449436"/>
            <a:ext cx="3479903" cy="679032"/>
          </a:xfrm>
          <a:prstGeom prst="rect">
            <a:avLst/>
          </a:prstGeom>
          <a:blipFill rotWithShape="1">
            <a:blip r:embed="rId11">
              <a:alphaModFix/>
            </a:blip>
            <a:stretch>
              <a:fillRect b="-925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4" name="Google Shape;454;p29"/>
          <p:cNvSpPr txBox="1"/>
          <p:nvPr/>
        </p:nvSpPr>
        <p:spPr>
          <a:xfrm>
            <a:off x="8149501" y="4241124"/>
            <a:ext cx="3479903" cy="667427"/>
          </a:xfrm>
          <a:prstGeom prst="rect">
            <a:avLst/>
          </a:prstGeom>
          <a:blipFill rotWithShape="1">
            <a:blip r:embed="rId12">
              <a:alphaModFix/>
            </a:blip>
            <a:stretch>
              <a:fillRect b="-943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5" name="Google Shape;455;p29"/>
          <p:cNvSpPr txBox="1"/>
          <p:nvPr/>
        </p:nvSpPr>
        <p:spPr>
          <a:xfrm>
            <a:off x="8149500" y="5013766"/>
            <a:ext cx="3479903" cy="667427"/>
          </a:xfrm>
          <a:prstGeom prst="rect">
            <a:avLst/>
          </a:prstGeom>
          <a:blipFill rotWithShape="1">
            <a:blip r:embed="rId13">
              <a:alphaModFix/>
            </a:blip>
            <a:stretch>
              <a:fillRect b="-925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56" name="Google Shape;456;p29"/>
          <p:cNvSpPr txBox="1"/>
          <p:nvPr/>
        </p:nvSpPr>
        <p:spPr>
          <a:xfrm>
            <a:off x="2964663" y="4311888"/>
            <a:ext cx="4167808" cy="2308324"/>
          </a:xfrm>
          <a:prstGeom prst="rect">
            <a:avLst/>
          </a:prstGeom>
          <a:blipFill rotWithShape="1">
            <a:blip r:embed="rId14">
              <a:alphaModFix/>
            </a:blip>
            <a:stretch>
              <a:fillRect l="-910" t="-1090" r="-2125" b="-327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61"/>
        <p:cNvGrpSpPr/>
        <p:nvPr/>
      </p:nvGrpSpPr>
      <p:grpSpPr>
        <a:xfrm>
          <a:off x="0" y="0"/>
          <a:ext cx="0" cy="0"/>
          <a:chOff x="0" y="0"/>
          <a:chExt cx="0" cy="0"/>
        </a:xfrm>
      </p:grpSpPr>
      <p:sp>
        <p:nvSpPr>
          <p:cNvPr id="462" name="Google Shape;462;p30"/>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Single Node with Sigmoid &amp; Cross-Entropy Loss (i.e., Logistic Regression)</a:t>
            </a:r>
            <a:endParaRPr sz="1400" b="0" i="0" u="none" strike="noStrike" cap="none">
              <a:solidFill>
                <a:srgbClr val="000000"/>
              </a:solidFill>
              <a:latin typeface="Arial"/>
              <a:ea typeface="Arial"/>
              <a:cs typeface="Arial"/>
              <a:sym typeface="Arial"/>
            </a:endParaRPr>
          </a:p>
        </p:txBody>
      </p:sp>
      <p:grpSp>
        <p:nvGrpSpPr>
          <p:cNvPr id="463" name="Google Shape;463;p30"/>
          <p:cNvGrpSpPr/>
          <p:nvPr/>
        </p:nvGrpSpPr>
        <p:grpSpPr>
          <a:xfrm>
            <a:off x="762000" y="2114021"/>
            <a:ext cx="5865026" cy="2464693"/>
            <a:chOff x="1207016" y="1895733"/>
            <a:chExt cx="5865026" cy="2464693"/>
          </a:xfrm>
        </p:grpSpPr>
        <p:sp>
          <p:nvSpPr>
            <p:cNvPr id="464" name="Google Shape;464;p30"/>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5" name="Google Shape;465;p30"/>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66" name="Google Shape;466;p30"/>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67" name="Google Shape;467;p30"/>
            <p:cNvCxnSpPr>
              <a:stCxn id="468" idx="6"/>
              <a:endCxn id="464"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69" name="Google Shape;469;p30"/>
            <p:cNvCxnSpPr>
              <a:stCxn id="470" idx="6"/>
              <a:endCxn id="464"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71" name="Google Shape;471;p30"/>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2" name="Google Shape;472;p30"/>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3" name="Google Shape;473;p30"/>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74" name="Google Shape;474;p30"/>
            <p:cNvCxnSpPr>
              <a:stCxn id="464"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68" name="Google Shape;468;p30"/>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0" name="Google Shape;470;p30"/>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30"/>
            <p:cNvSpPr txBox="1"/>
            <p:nvPr/>
          </p:nvSpPr>
          <p:spPr>
            <a:xfrm>
              <a:off x="4444974" y="2937608"/>
              <a:ext cx="2627068" cy="369332"/>
            </a:xfrm>
            <a:prstGeom prst="rect">
              <a:avLst/>
            </a:prstGeom>
            <a:blipFill rotWithShape="1">
              <a:blip r:embed="rId8">
                <a:alphaModFix/>
              </a:blip>
              <a:stretch>
                <a:fillRect b="-66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6" name="Google Shape;476;p30"/>
            <p:cNvSpPr txBox="1"/>
            <p:nvPr/>
          </p:nvSpPr>
          <p:spPr>
            <a:xfrm>
              <a:off x="3396509" y="2926605"/>
              <a:ext cx="874643" cy="369332"/>
            </a:xfrm>
            <a:prstGeom prst="rect">
              <a:avLst/>
            </a:prstGeom>
            <a:blipFill rotWithShape="1">
              <a:blip r:embed="rId9">
                <a:alphaModFix/>
              </a:blip>
              <a:stretch>
                <a:fillRect t="-6665" b="-2666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477" name="Google Shape;477;p30"/>
          <p:cNvSpPr txBox="1"/>
          <p:nvPr/>
        </p:nvSpPr>
        <p:spPr>
          <a:xfrm>
            <a:off x="8149502" y="2679951"/>
            <a:ext cx="2381941" cy="665567"/>
          </a:xfrm>
          <a:prstGeom prst="rect">
            <a:avLst/>
          </a:prstGeom>
          <a:blipFill rotWithShape="1">
            <a:blip r:embed="rId10">
              <a:alphaModFix/>
            </a:blip>
            <a:stretch>
              <a:fillRect b="-565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8" name="Google Shape;478;p30"/>
          <p:cNvSpPr txBox="1"/>
          <p:nvPr/>
        </p:nvSpPr>
        <p:spPr>
          <a:xfrm>
            <a:off x="8149502" y="3449436"/>
            <a:ext cx="3479903" cy="679032"/>
          </a:xfrm>
          <a:prstGeom prst="rect">
            <a:avLst/>
          </a:prstGeom>
          <a:blipFill rotWithShape="1">
            <a:blip r:embed="rId11">
              <a:alphaModFix/>
            </a:blip>
            <a:stretch>
              <a:fillRect b="-740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79" name="Google Shape;479;p30"/>
          <p:cNvSpPr txBox="1"/>
          <p:nvPr/>
        </p:nvSpPr>
        <p:spPr>
          <a:xfrm>
            <a:off x="2977327" y="4152835"/>
            <a:ext cx="416780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Now we calculate derivative of the sigmoid with respect to its argument, z.</a:t>
            </a:r>
            <a:endParaRPr sz="1400" b="0" i="0" u="none" strike="noStrike" cap="none">
              <a:solidFill>
                <a:srgbClr val="000000"/>
              </a:solidFill>
              <a:latin typeface="Arial"/>
              <a:ea typeface="Arial"/>
              <a:cs typeface="Arial"/>
              <a:sym typeface="Arial"/>
            </a:endParaRPr>
          </a:p>
        </p:txBody>
      </p:sp>
      <p:sp>
        <p:nvSpPr>
          <p:cNvPr id="480" name="Google Shape;480;p30"/>
          <p:cNvSpPr txBox="1"/>
          <p:nvPr/>
        </p:nvSpPr>
        <p:spPr>
          <a:xfrm>
            <a:off x="3304887" y="5073102"/>
            <a:ext cx="4300417" cy="369332"/>
          </a:xfrm>
          <a:prstGeom prst="rect">
            <a:avLst/>
          </a:prstGeom>
          <a:blipFill rotWithShape="1">
            <a:blip r:embed="rId12">
              <a:alphaModFix/>
            </a:blip>
            <a:stretch>
              <a:fillRect b="-1332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1" name="Google Shape;481;p30"/>
          <p:cNvSpPr txBox="1"/>
          <p:nvPr/>
        </p:nvSpPr>
        <p:spPr>
          <a:xfrm>
            <a:off x="3304887" y="5453455"/>
            <a:ext cx="4300417" cy="369332"/>
          </a:xfrm>
          <a:prstGeom prst="rect">
            <a:avLst/>
          </a:prstGeom>
          <a:blipFill rotWithShape="1">
            <a:blip r:embed="rId13">
              <a:alphaModFix/>
            </a:blip>
            <a:stretch>
              <a:fillRect b="-1332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2" name="Google Shape;482;p30"/>
          <p:cNvSpPr txBox="1"/>
          <p:nvPr/>
        </p:nvSpPr>
        <p:spPr>
          <a:xfrm>
            <a:off x="3304887" y="5863259"/>
            <a:ext cx="4300417" cy="380810"/>
          </a:xfrm>
          <a:prstGeom prst="rect">
            <a:avLst/>
          </a:prstGeom>
          <a:blipFill rotWithShape="1">
            <a:blip r:embed="rId14">
              <a:alphaModFix/>
            </a:blip>
            <a:stretch>
              <a:fillRect b="-967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3" name="Google Shape;483;p30"/>
          <p:cNvSpPr txBox="1"/>
          <p:nvPr/>
        </p:nvSpPr>
        <p:spPr>
          <a:xfrm>
            <a:off x="3304887" y="6261911"/>
            <a:ext cx="4300417" cy="380810"/>
          </a:xfrm>
          <a:prstGeom prst="rect">
            <a:avLst/>
          </a:prstGeom>
          <a:blipFill rotWithShape="1">
            <a:blip r:embed="rId15">
              <a:alphaModFix/>
            </a:blip>
            <a:stretch>
              <a:fillRect t="-3123" b="-1874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4" name="Google Shape;484;p30"/>
          <p:cNvSpPr txBox="1"/>
          <p:nvPr/>
        </p:nvSpPr>
        <p:spPr>
          <a:xfrm>
            <a:off x="8149501" y="4946553"/>
            <a:ext cx="3479903" cy="618246"/>
          </a:xfrm>
          <a:prstGeom prst="rect">
            <a:avLst/>
          </a:prstGeom>
          <a:blipFill rotWithShape="1">
            <a:blip r:embed="rId16">
              <a:alphaModFix/>
            </a:blip>
            <a:stretch>
              <a:fillRect b="-39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85" name="Google Shape;485;p30"/>
          <p:cNvSpPr txBox="1"/>
          <p:nvPr/>
        </p:nvSpPr>
        <p:spPr>
          <a:xfrm>
            <a:off x="8149501" y="4192248"/>
            <a:ext cx="3479903" cy="679032"/>
          </a:xfrm>
          <a:prstGeom prst="rect">
            <a:avLst/>
          </a:prstGeom>
          <a:blipFill rotWithShape="1">
            <a:blip r:embed="rId17">
              <a:alphaModFix/>
            </a:blip>
            <a:stretch>
              <a:fillRect b="-740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90"/>
        <p:cNvGrpSpPr/>
        <p:nvPr/>
      </p:nvGrpSpPr>
      <p:grpSpPr>
        <a:xfrm>
          <a:off x="0" y="0"/>
          <a:ext cx="0" cy="0"/>
          <a:chOff x="0" y="0"/>
          <a:chExt cx="0" cy="0"/>
        </a:xfrm>
      </p:grpSpPr>
      <p:sp>
        <p:nvSpPr>
          <p:cNvPr id="491" name="Google Shape;491;p31"/>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Single Node with Sigmoid &amp; Cross-Entropy Loss (i.e., Logistic Regression)</a:t>
            </a:r>
            <a:endParaRPr sz="1400" b="0" i="0" u="none" strike="noStrike" cap="none">
              <a:solidFill>
                <a:srgbClr val="000000"/>
              </a:solidFill>
              <a:latin typeface="Arial"/>
              <a:ea typeface="Arial"/>
              <a:cs typeface="Arial"/>
              <a:sym typeface="Arial"/>
            </a:endParaRPr>
          </a:p>
        </p:txBody>
      </p:sp>
      <p:grpSp>
        <p:nvGrpSpPr>
          <p:cNvPr id="492" name="Google Shape;492;p31"/>
          <p:cNvGrpSpPr/>
          <p:nvPr/>
        </p:nvGrpSpPr>
        <p:grpSpPr>
          <a:xfrm>
            <a:off x="762000" y="2114021"/>
            <a:ext cx="6127103" cy="2464693"/>
            <a:chOff x="1207016" y="1895733"/>
            <a:chExt cx="6127103" cy="2464693"/>
          </a:xfrm>
        </p:grpSpPr>
        <p:sp>
          <p:nvSpPr>
            <p:cNvPr id="493" name="Google Shape;493;p31"/>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4" name="Google Shape;494;p31"/>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95" name="Google Shape;495;p31"/>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96" name="Google Shape;496;p31"/>
            <p:cNvCxnSpPr>
              <a:stCxn id="497" idx="6"/>
              <a:endCxn id="493"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98" name="Google Shape;498;p31"/>
            <p:cNvCxnSpPr>
              <a:stCxn id="499" idx="6"/>
              <a:endCxn id="493"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500" name="Google Shape;500;p31"/>
            <p:cNvSpPr txBox="1"/>
            <p:nvPr/>
          </p:nvSpPr>
          <p:spPr>
            <a:xfrm>
              <a:off x="2596755" y="2292386"/>
              <a:ext cx="670887" cy="276999"/>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1" name="Google Shape;501;p31"/>
            <p:cNvSpPr txBox="1"/>
            <p:nvPr/>
          </p:nvSpPr>
          <p:spPr>
            <a:xfrm>
              <a:off x="2596755" y="3601377"/>
              <a:ext cx="670887" cy="27699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2" name="Google Shape;502;p31"/>
            <p:cNvSpPr txBox="1"/>
            <p:nvPr/>
          </p:nvSpPr>
          <p:spPr>
            <a:xfrm>
              <a:off x="3524220" y="2255268"/>
              <a:ext cx="670887" cy="276999"/>
            </a:xfrm>
            <a:prstGeom prst="rect">
              <a:avLst/>
            </a:prstGeom>
            <a:blipFill rotWithShape="1">
              <a:blip r:embed="rId7">
                <a:alphaModFix/>
              </a:blip>
              <a:stretch>
                <a:fillRect b="-1304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503" name="Google Shape;503;p31"/>
            <p:cNvCxnSpPr>
              <a:stCxn id="493"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97" name="Google Shape;497;p31"/>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9" name="Google Shape;499;p31"/>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4" name="Google Shape;504;p31"/>
            <p:cNvSpPr txBox="1"/>
            <p:nvPr/>
          </p:nvSpPr>
          <p:spPr>
            <a:xfrm>
              <a:off x="4707051" y="2943519"/>
              <a:ext cx="2627068" cy="369332"/>
            </a:xfrm>
            <a:prstGeom prst="rect">
              <a:avLst/>
            </a:prstGeom>
            <a:blipFill rotWithShape="1">
              <a:blip r:embed="rId8">
                <a:alphaModFix/>
              </a:blip>
              <a:stretch>
                <a:fillRect b="-1034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5" name="Google Shape;505;p31"/>
            <p:cNvSpPr txBox="1"/>
            <p:nvPr/>
          </p:nvSpPr>
          <p:spPr>
            <a:xfrm>
              <a:off x="3396509" y="2926605"/>
              <a:ext cx="874643" cy="369332"/>
            </a:xfrm>
            <a:prstGeom prst="rect">
              <a:avLst/>
            </a:prstGeom>
            <a:blipFill rotWithShape="1">
              <a:blip r:embed="rId9">
                <a:alphaModFix/>
              </a:blip>
              <a:stretch>
                <a:fillRect t="-6665" b="-2666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506" name="Google Shape;506;p31"/>
          <p:cNvSpPr txBox="1"/>
          <p:nvPr/>
        </p:nvSpPr>
        <p:spPr>
          <a:xfrm>
            <a:off x="3750091" y="4132293"/>
            <a:ext cx="4167808" cy="2308324"/>
          </a:xfrm>
          <a:prstGeom prst="rect">
            <a:avLst/>
          </a:prstGeom>
          <a:blipFill rotWithShape="1">
            <a:blip r:embed="rId10">
              <a:alphaModFix/>
            </a:blip>
            <a:stretch>
              <a:fillRect t="-1090" b="-327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7" name="Google Shape;507;p31"/>
          <p:cNvSpPr txBox="1"/>
          <p:nvPr/>
        </p:nvSpPr>
        <p:spPr>
          <a:xfrm>
            <a:off x="8340032" y="3142017"/>
            <a:ext cx="3479903" cy="667427"/>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8" name="Google Shape;508;p31"/>
          <p:cNvSpPr txBox="1"/>
          <p:nvPr/>
        </p:nvSpPr>
        <p:spPr>
          <a:xfrm>
            <a:off x="8340032" y="3932750"/>
            <a:ext cx="3479903" cy="667427"/>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09" name="Google Shape;509;p31"/>
          <p:cNvSpPr txBox="1"/>
          <p:nvPr/>
        </p:nvSpPr>
        <p:spPr>
          <a:xfrm>
            <a:off x="8340032" y="4600177"/>
            <a:ext cx="3810619" cy="686278"/>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Keras and Tensorflow</a:t>
            </a:r>
            <a:endParaRPr sz="5400" b="0" i="0" u="none" strike="noStrike" cap="none">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1. Tensorflow</a:t>
            </a:r>
            <a:endParaRPr sz="2000" b="1" i="0" u="none" strike="noStrike" cap="none">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2. Keras</a:t>
            </a:r>
            <a:endParaRPr sz="2000" b="1" i="0" u="none" strike="noStrike" cap="none">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sz="1400" b="0" i="0" u="none" strike="noStrike" cap="none">
              <a:solidFill>
                <a:srgbClr val="000000"/>
              </a:solidFill>
              <a:latin typeface="Arial"/>
              <a:ea typeface="Arial"/>
              <a:cs typeface="Arial"/>
              <a:sym typeface="Arial"/>
            </a:endParaRPr>
          </a:p>
        </p:txBody>
      </p:sp>
      <p:pic>
        <p:nvPicPr>
          <p:cNvPr id="517" name="Google Shape;517;p32" descr="Top 3 Ways to Write Your Tensorflow Code - Analytics Vidhya"/>
          <p:cNvPicPr preferRelativeResize="0"/>
          <p:nvPr/>
        </p:nvPicPr>
        <p:blipFill rotWithShape="1">
          <a:blip r:embed="rId3">
            <a:alphaModFix/>
          </a:blip>
          <a:srcRect/>
          <a:stretch/>
        </p:blipFill>
        <p:spPr>
          <a:xfrm>
            <a:off x="3917321" y="4969267"/>
            <a:ext cx="4357357" cy="15753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
        <p:nvSpPr>
          <p:cNvPr id="523" name="Google Shape;523;p33"/>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Tensorflow GradientTape: AutoDiff</a:t>
            </a:r>
            <a:endParaRPr sz="5400" b="0" i="0" u="none" strike="noStrike" cap="none">
              <a:solidFill>
                <a:schemeClr val="dk1"/>
              </a:solidFill>
              <a:latin typeface="Economica"/>
              <a:ea typeface="Economica"/>
              <a:cs typeface="Economica"/>
              <a:sym typeface="Economica"/>
            </a:endParaRPr>
          </a:p>
        </p:txBody>
      </p:sp>
      <p:sp>
        <p:nvSpPr>
          <p:cNvPr id="524" name="Google Shape;524;p33"/>
          <p:cNvSpPr txBox="1"/>
          <p:nvPr/>
        </p:nvSpPr>
        <p:spPr>
          <a:xfrm>
            <a:off x="890337" y="1940249"/>
            <a:ext cx="10016362" cy="20005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1. Gradient Tape</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Tensorflow function that automates the calculation of derivatives.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constructs a computation graph in the background and implements codified rules for calculating derivatives of functions.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You could technically use gradient tape to implement a gradient descent algorithm for many optimization problems.</a:t>
            </a:r>
            <a:endParaRPr sz="1400" b="0" i="0" u="none" strike="noStrike" cap="none">
              <a:solidFill>
                <a:srgbClr val="000000"/>
              </a:solidFill>
              <a:latin typeface="Arial"/>
              <a:ea typeface="Arial"/>
              <a:cs typeface="Arial"/>
              <a:sym typeface="Arial"/>
            </a:endParaRPr>
          </a:p>
        </p:txBody>
      </p:sp>
      <p:pic>
        <p:nvPicPr>
          <p:cNvPr id="525" name="Google Shape;525;p33" descr="Audio Cassette Design Decal image 1"/>
          <p:cNvPicPr preferRelativeResize="0"/>
          <p:nvPr/>
        </p:nvPicPr>
        <p:blipFill rotWithShape="1">
          <a:blip r:embed="rId3">
            <a:alphaModFix/>
          </a:blip>
          <a:srcRect t="19710" b="19999"/>
          <a:stretch/>
        </p:blipFill>
        <p:spPr>
          <a:xfrm>
            <a:off x="3971983" y="4033340"/>
            <a:ext cx="3853070" cy="23230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4620DB-D51E-9D11-C352-38531006CF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5" name="Google Shape;292;p22" descr="The structure of a simple Multi-Layer Feedfoward Neural Network | Download  Scientific Diagram">
            <a:extLst>
              <a:ext uri="{FF2B5EF4-FFF2-40B4-BE49-F238E27FC236}">
                <a16:creationId xmlns:a16="http://schemas.microsoft.com/office/drawing/2014/main" id="{F0571900-3911-5B97-20FB-423873E21226}"/>
              </a:ext>
            </a:extLst>
          </p:cNvPr>
          <p:cNvPicPr preferRelativeResize="0"/>
          <p:nvPr/>
        </p:nvPicPr>
        <p:blipFill rotWithShape="1">
          <a:blip r:embed="rId2">
            <a:alphaModFix/>
          </a:blip>
          <a:srcRect l="2209" t="1950" r="2208" b="1954"/>
          <a:stretch/>
        </p:blipFill>
        <p:spPr>
          <a:xfrm>
            <a:off x="531590" y="1930740"/>
            <a:ext cx="5802404" cy="3793654"/>
          </a:xfrm>
          <a:prstGeom prst="rect">
            <a:avLst/>
          </a:prstGeom>
          <a:noFill/>
          <a:ln>
            <a:noFill/>
          </a:ln>
        </p:spPr>
      </p:pic>
      <p:pic>
        <p:nvPicPr>
          <p:cNvPr id="6" name="Picture 2" descr="Perceptron: A Basic Neural Network Model for Deep Learning ...">
            <a:extLst>
              <a:ext uri="{FF2B5EF4-FFF2-40B4-BE49-F238E27FC236}">
                <a16:creationId xmlns:a16="http://schemas.microsoft.com/office/drawing/2014/main" id="{363A4BDA-31BC-D71F-CC84-E86ED2653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271" y="2342368"/>
            <a:ext cx="4737529" cy="252060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2;p2">
            <a:extLst>
              <a:ext uri="{FF2B5EF4-FFF2-40B4-BE49-F238E27FC236}">
                <a16:creationId xmlns:a16="http://schemas.microsoft.com/office/drawing/2014/main" id="{ABEB8504-B425-83E0-84BA-0F5A529AE2E1}"/>
              </a:ext>
            </a:extLst>
          </p:cNvPr>
          <p:cNvSpPr txBox="1"/>
          <p:nvPr/>
        </p:nvSpPr>
        <p:spPr>
          <a:xfrm>
            <a:off x="2455101" y="586938"/>
            <a:ext cx="7290148"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Recall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28279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
        <p:nvSpPr>
          <p:cNvPr id="531" name="Google Shape;531;p34"/>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The Layer</a:t>
            </a:r>
            <a:endParaRPr sz="1400" b="0" i="0" u="none" strike="noStrike" cap="none">
              <a:solidFill>
                <a:srgbClr val="000000"/>
              </a:solidFill>
              <a:latin typeface="Arial"/>
              <a:ea typeface="Arial"/>
              <a:cs typeface="Arial"/>
              <a:sym typeface="Arial"/>
            </a:endParaRPr>
          </a:p>
        </p:txBody>
      </p:sp>
      <p:sp>
        <p:nvSpPr>
          <p:cNvPr id="532" name="Google Shape;532;p34"/>
          <p:cNvSpPr txBox="1"/>
          <p:nvPr/>
        </p:nvSpPr>
        <p:spPr>
          <a:xfrm>
            <a:off x="890337" y="1940249"/>
            <a:ext cx="10016362" cy="22775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Layers are the Key Building Block of NNs in Keras</a:t>
            </a:r>
            <a:endParaRPr sz="2000" b="1" i="0" u="none" strike="noStrike" cap="none">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There are a few subclasses of the Layers class: e.g., Dense is the one we have seen so far – layers.Dense(), but we also have convolutional layers, max-pooling layers, recurrent layers, and so on. There are many pre-defined layers in Keras. See: </a:t>
            </a:r>
            <a:r>
              <a:rPr lang="en-US" sz="1800" b="0" i="0" u="sng" strike="noStrike" cap="none">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https://keras.io/api/layers/</a:t>
            </a:r>
            <a:r>
              <a:rPr lang="en-US" sz="1800" b="0" i="0" u="none" strike="noStrike" cap="none">
                <a:solidFill>
                  <a:schemeClr val="dk1"/>
                </a:solidFill>
                <a:latin typeface="Quicksand"/>
                <a:ea typeface="Quicksand"/>
                <a:cs typeface="Quicksand"/>
                <a:sym typeface="Quicksand"/>
              </a:rPr>
              <a:t>.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These are different architectural components that can be mixed and matched in different ways to create different network topologies.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is also possible to construct custom layers.</a:t>
            </a:r>
            <a:endParaRPr sz="1400" b="0" i="0" u="none" strike="noStrike" cap="none">
              <a:solidFill>
                <a:srgbClr val="000000"/>
              </a:solidFill>
              <a:latin typeface="Arial"/>
              <a:ea typeface="Arial"/>
              <a:cs typeface="Arial"/>
              <a:sym typeface="Arial"/>
            </a:endParaRPr>
          </a:p>
        </p:txBody>
      </p:sp>
      <p:pic>
        <p:nvPicPr>
          <p:cNvPr id="533" name="Google Shape;533;p34" descr="Layers of a Convolutional Neural Network | by Meghna Asthana | Analytics  Vidhya | Medium"/>
          <p:cNvPicPr preferRelativeResize="0"/>
          <p:nvPr/>
        </p:nvPicPr>
        <p:blipFill rotWithShape="1">
          <a:blip r:embed="rId4">
            <a:alphaModFix/>
          </a:blip>
          <a:srcRect/>
          <a:stretch/>
        </p:blipFill>
        <p:spPr>
          <a:xfrm>
            <a:off x="3505626" y="4454180"/>
            <a:ext cx="4785784" cy="18726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
        <p:nvSpPr>
          <p:cNvPr id="540" name="Google Shape;540;p35"/>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Sequential vs. Functional API</a:t>
            </a:r>
            <a:endParaRPr sz="1400" b="0" i="0" u="none" strike="noStrike" cap="none">
              <a:solidFill>
                <a:srgbClr val="000000"/>
              </a:solidFill>
              <a:latin typeface="Arial"/>
              <a:ea typeface="Arial"/>
              <a:cs typeface="Arial"/>
              <a:sym typeface="Arial"/>
            </a:endParaRPr>
          </a:p>
        </p:txBody>
      </p:sp>
      <p:sp>
        <p:nvSpPr>
          <p:cNvPr id="541" name="Google Shape;541;p35"/>
          <p:cNvSpPr txBox="1"/>
          <p:nvPr/>
        </p:nvSpPr>
        <p:spPr>
          <a:xfrm>
            <a:off x="890337" y="1940249"/>
            <a:ext cx="10016362"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We Have Only Used Sequential API So Far</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Sequential is easy to work with but is also very inflexible. Can only really handle basic feed-forward networks. It automatically figures out the shape of each layer’s output tensor and specifies the next layer’s input shape accordingly. </a:t>
            </a:r>
            <a:endParaRPr sz="1400" b="0" i="0" u="none" strike="noStrike" cap="none">
              <a:solidFill>
                <a:srgbClr val="000000"/>
              </a:solidFill>
              <a:latin typeface="Arial"/>
              <a:ea typeface="Arial"/>
              <a:cs typeface="Arial"/>
              <a:sym typeface="Arial"/>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Functional API Let’s You Construct Any Topology You Want</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But – we will look at the difference in how each API is used, syntactically. </a:t>
            </a:r>
            <a:endParaRPr sz="1400" b="0" i="0" u="none" strike="noStrike" cap="none">
              <a:solidFill>
                <a:srgbClr val="000000"/>
              </a:solidFill>
              <a:latin typeface="Arial"/>
              <a:ea typeface="Arial"/>
              <a:cs typeface="Arial"/>
              <a:sym typeface="Arial"/>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grpSp>
        <p:nvGrpSpPr>
          <p:cNvPr id="542" name="Google Shape;542;p35"/>
          <p:cNvGrpSpPr/>
          <p:nvPr/>
        </p:nvGrpSpPr>
        <p:grpSpPr>
          <a:xfrm>
            <a:off x="2223686" y="4759939"/>
            <a:ext cx="7912701" cy="1965743"/>
            <a:chOff x="2223686" y="4759939"/>
            <a:chExt cx="7912701" cy="1965743"/>
          </a:xfrm>
        </p:grpSpPr>
        <p:grpSp>
          <p:nvGrpSpPr>
            <p:cNvPr id="543" name="Google Shape;543;p35"/>
            <p:cNvGrpSpPr/>
            <p:nvPr/>
          </p:nvGrpSpPr>
          <p:grpSpPr>
            <a:xfrm>
              <a:off x="2880987" y="5102819"/>
              <a:ext cx="6676372" cy="1127668"/>
              <a:chOff x="2880987" y="5411244"/>
              <a:chExt cx="6676372" cy="1127668"/>
            </a:xfrm>
          </p:grpSpPr>
          <p:sp>
            <p:nvSpPr>
              <p:cNvPr id="544" name="Google Shape;544;p35"/>
              <p:cNvSpPr/>
              <p:nvPr/>
            </p:nvSpPr>
            <p:spPr>
              <a:xfrm>
                <a:off x="2918564" y="5411244"/>
                <a:ext cx="6538587" cy="1127668"/>
              </a:xfrm>
              <a:prstGeom prst="rtTriangle">
                <a:avLst/>
              </a:prstGeom>
              <a:solidFill>
                <a:schemeClr val="accent1">
                  <a:alpha val="2588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45" name="Google Shape;545;p35"/>
              <p:cNvCxnSpPr/>
              <p:nvPr/>
            </p:nvCxnSpPr>
            <p:spPr>
              <a:xfrm>
                <a:off x="2880987" y="6538912"/>
                <a:ext cx="6676372" cy="0"/>
              </a:xfrm>
              <a:prstGeom prst="straightConnector1">
                <a:avLst/>
              </a:prstGeom>
              <a:noFill/>
              <a:ln w="57150" cap="flat" cmpd="sng">
                <a:solidFill>
                  <a:schemeClr val="dk1"/>
                </a:solidFill>
                <a:prstDash val="solid"/>
                <a:miter lim="800000"/>
                <a:headEnd type="triangle" w="med" len="med"/>
                <a:tailEnd type="triangle" w="med" len="med"/>
              </a:ln>
            </p:spPr>
          </p:cxnSp>
          <p:sp>
            <p:nvSpPr>
              <p:cNvPr id="546" name="Google Shape;546;p35"/>
              <p:cNvSpPr/>
              <p:nvPr/>
            </p:nvSpPr>
            <p:spPr>
              <a:xfrm flipH="1">
                <a:off x="2926559" y="5411244"/>
                <a:ext cx="6530591" cy="1127668"/>
              </a:xfrm>
              <a:prstGeom prst="rtTriangle">
                <a:avLst/>
              </a:prstGeom>
              <a:solidFill>
                <a:schemeClr val="accent6">
                  <a:alpha val="2588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47" name="Google Shape;547;p35"/>
            <p:cNvSpPr txBox="1"/>
            <p:nvPr/>
          </p:nvSpPr>
          <p:spPr>
            <a:xfrm>
              <a:off x="8730641" y="6356350"/>
              <a:ext cx="14057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Economica"/>
                  <a:ea typeface="Economica"/>
                  <a:cs typeface="Economica"/>
                  <a:sym typeface="Economica"/>
                </a:rPr>
                <a:t>Functional API</a:t>
              </a:r>
              <a:endParaRPr sz="1400" b="0" i="0" u="none" strike="noStrike" cap="none">
                <a:solidFill>
                  <a:srgbClr val="000000"/>
                </a:solidFill>
                <a:latin typeface="Arial"/>
                <a:ea typeface="Arial"/>
                <a:cs typeface="Arial"/>
                <a:sym typeface="Arial"/>
              </a:endParaRPr>
            </a:p>
          </p:txBody>
        </p:sp>
        <p:sp>
          <p:nvSpPr>
            <p:cNvPr id="548" name="Google Shape;548;p35"/>
            <p:cNvSpPr txBox="1"/>
            <p:nvPr/>
          </p:nvSpPr>
          <p:spPr>
            <a:xfrm>
              <a:off x="2223686" y="6345880"/>
              <a:ext cx="14057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Economica"/>
                  <a:ea typeface="Economica"/>
                  <a:cs typeface="Economica"/>
                  <a:sym typeface="Economica"/>
                </a:rPr>
                <a:t>Sequential API</a:t>
              </a:r>
              <a:endParaRPr sz="1400" b="0" i="0" u="none" strike="noStrike" cap="none">
                <a:solidFill>
                  <a:srgbClr val="000000"/>
                </a:solidFill>
                <a:latin typeface="Arial"/>
                <a:ea typeface="Arial"/>
                <a:cs typeface="Arial"/>
                <a:sym typeface="Arial"/>
              </a:endParaRPr>
            </a:p>
          </p:txBody>
        </p:sp>
        <p:sp>
          <p:nvSpPr>
            <p:cNvPr id="549" name="Google Shape;549;p35"/>
            <p:cNvSpPr txBox="1"/>
            <p:nvPr/>
          </p:nvSpPr>
          <p:spPr>
            <a:xfrm rot="-547292">
              <a:off x="7832420" y="4960113"/>
              <a:ext cx="179644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conomica"/>
                  <a:ea typeface="Economica"/>
                  <a:cs typeface="Economica"/>
                  <a:sym typeface="Economica"/>
                </a:rPr>
                <a:t>Architectural Flexibility</a:t>
              </a:r>
              <a:endParaRPr sz="1400" b="0" i="0" u="none" strike="noStrike" cap="none">
                <a:solidFill>
                  <a:srgbClr val="000000"/>
                </a:solidFill>
                <a:latin typeface="Arial"/>
                <a:ea typeface="Arial"/>
                <a:cs typeface="Arial"/>
                <a:sym typeface="Arial"/>
              </a:endParaRPr>
            </a:p>
          </p:txBody>
        </p:sp>
        <p:sp>
          <p:nvSpPr>
            <p:cNvPr id="550" name="Google Shape;550;p35"/>
            <p:cNvSpPr txBox="1"/>
            <p:nvPr/>
          </p:nvSpPr>
          <p:spPr>
            <a:xfrm rot="579577">
              <a:off x="2563045" y="4908692"/>
              <a:ext cx="179644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conomica"/>
                  <a:ea typeface="Economica"/>
                  <a:cs typeface="Economica"/>
                  <a:sym typeface="Economica"/>
                </a:rPr>
                <a:t>Syntactic Simplicity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1">
          <a:extLst>
            <a:ext uri="{FF2B5EF4-FFF2-40B4-BE49-F238E27FC236}">
              <a16:creationId xmlns:a16="http://schemas.microsoft.com/office/drawing/2014/main" id="{917F3CA6-EDB5-FDBC-4625-382F0BB5B88A}"/>
            </a:ext>
          </a:extLst>
        </p:cNvPr>
        <p:cNvGrpSpPr/>
        <p:nvPr/>
      </p:nvGrpSpPr>
      <p:grpSpPr>
        <a:xfrm>
          <a:off x="0" y="0"/>
          <a:ext cx="0" cy="0"/>
          <a:chOff x="0" y="0"/>
          <a:chExt cx="0" cy="0"/>
        </a:xfrm>
      </p:grpSpPr>
      <p:sp>
        <p:nvSpPr>
          <p:cNvPr id="302" name="Google Shape;302;p23">
            <a:extLst>
              <a:ext uri="{FF2B5EF4-FFF2-40B4-BE49-F238E27FC236}">
                <a16:creationId xmlns:a16="http://schemas.microsoft.com/office/drawing/2014/main" id="{C1A15D97-E44F-8724-5294-5CF03AF25277}"/>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
        <p:nvSpPr>
          <p:cNvPr id="303" name="Google Shape;303;p23">
            <a:extLst>
              <a:ext uri="{FF2B5EF4-FFF2-40B4-BE49-F238E27FC236}">
                <a16:creationId xmlns:a16="http://schemas.microsoft.com/office/drawing/2014/main" id="{E9DCD2BF-8745-9DDB-AD11-5EA7C9D5E3EB}"/>
              </a:ext>
            </a:extLst>
          </p:cNvPr>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Simplifying Gradients: Computation Graph</a:t>
            </a:r>
            <a:endParaRPr sz="1400" b="0" i="0" u="none" strike="noStrike" cap="none" dirty="0">
              <a:solidFill>
                <a:srgbClr val="000000"/>
              </a:solidFill>
              <a:latin typeface="Arial"/>
              <a:ea typeface="Arial"/>
              <a:cs typeface="Arial"/>
              <a:sym typeface="Arial"/>
            </a:endParaRPr>
          </a:p>
        </p:txBody>
      </p:sp>
      <p:sp>
        <p:nvSpPr>
          <p:cNvPr id="304" name="Google Shape;304;p23">
            <a:extLst>
              <a:ext uri="{FF2B5EF4-FFF2-40B4-BE49-F238E27FC236}">
                <a16:creationId xmlns:a16="http://schemas.microsoft.com/office/drawing/2014/main" id="{6E986581-54C5-CC00-00F0-F8259449D955}"/>
              </a:ext>
            </a:extLst>
          </p:cNvPr>
          <p:cNvSpPr txBox="1"/>
          <p:nvPr/>
        </p:nvSpPr>
        <p:spPr>
          <a:xfrm>
            <a:off x="1987778" y="1712027"/>
            <a:ext cx="2098817" cy="400110"/>
          </a:xfrm>
          <a:prstGeom prst="rect">
            <a:avLst/>
          </a:prstGeom>
          <a:blipFill rotWithShape="1">
            <a:blip r:embed="rId3">
              <a:alphaModFix/>
            </a:blip>
            <a:stretch>
              <a:fillRect b="-1211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5" name="Google Shape;305;p23">
            <a:extLst>
              <a:ext uri="{FF2B5EF4-FFF2-40B4-BE49-F238E27FC236}">
                <a16:creationId xmlns:a16="http://schemas.microsoft.com/office/drawing/2014/main" id="{1856927F-4D9F-4186-D4A3-FD31CFEFEBCA}"/>
              </a:ext>
            </a:extLst>
          </p:cNvPr>
          <p:cNvSpPr txBox="1"/>
          <p:nvPr/>
        </p:nvSpPr>
        <p:spPr>
          <a:xfrm>
            <a:off x="8932791" y="3228945"/>
            <a:ext cx="2098817" cy="400110"/>
          </a:xfrm>
          <a:prstGeom prst="rect">
            <a:avLst/>
          </a:prstGeom>
          <a:blipFill rotWithShape="1">
            <a:blip r:embed="rId4">
              <a:alphaModFix/>
            </a:blip>
            <a:stretch>
              <a:fillRect b="-8821"/>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6" name="Google Shape;306;p23">
            <a:extLst>
              <a:ext uri="{FF2B5EF4-FFF2-40B4-BE49-F238E27FC236}">
                <a16:creationId xmlns:a16="http://schemas.microsoft.com/office/drawing/2014/main" id="{9BA9AFFC-5933-ADD6-81CA-0D1D61246A37}"/>
              </a:ext>
            </a:extLst>
          </p:cNvPr>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7" name="Google Shape;307;p23">
            <a:extLst>
              <a:ext uri="{FF2B5EF4-FFF2-40B4-BE49-F238E27FC236}">
                <a16:creationId xmlns:a16="http://schemas.microsoft.com/office/drawing/2014/main" id="{C91E9A7A-D2DE-9E0E-917B-626E27F83376}"/>
              </a:ext>
            </a:extLst>
          </p:cNvPr>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08" name="Google Shape;308;p23">
            <a:extLst>
              <a:ext uri="{FF2B5EF4-FFF2-40B4-BE49-F238E27FC236}">
                <a16:creationId xmlns:a16="http://schemas.microsoft.com/office/drawing/2014/main" id="{E6BA5CA9-C43F-805E-9B6E-E67B70840870}"/>
              </a:ext>
            </a:extLst>
          </p:cNvPr>
          <p:cNvCxnSpPr>
            <a:stCxn id="306" idx="3"/>
            <a:endCxn id="30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3">
            <a:extLst>
              <a:ext uri="{FF2B5EF4-FFF2-40B4-BE49-F238E27FC236}">
                <a16:creationId xmlns:a16="http://schemas.microsoft.com/office/drawing/2014/main" id="{AF71A867-16A4-6553-B8E6-97ED74F63684}"/>
              </a:ext>
            </a:extLst>
          </p:cNvPr>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10" name="Google Shape;310;p23">
            <a:extLst>
              <a:ext uri="{FF2B5EF4-FFF2-40B4-BE49-F238E27FC236}">
                <a16:creationId xmlns:a16="http://schemas.microsoft.com/office/drawing/2014/main" id="{BA011EC3-2F90-1614-6BF1-068183FD9C46}"/>
              </a:ext>
            </a:extLst>
          </p:cNvPr>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1" name="Google Shape;311;p23">
            <a:extLst>
              <a:ext uri="{FF2B5EF4-FFF2-40B4-BE49-F238E27FC236}">
                <a16:creationId xmlns:a16="http://schemas.microsoft.com/office/drawing/2014/main" id="{853559D5-62DB-452D-86D7-D6154B65301F}"/>
              </a:ext>
            </a:extLst>
          </p:cNvPr>
          <p:cNvSpPr txBox="1"/>
          <p:nvPr/>
        </p:nvSpPr>
        <p:spPr>
          <a:xfrm>
            <a:off x="795131" y="2939125"/>
            <a:ext cx="837349"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2" name="Google Shape;312;p23">
            <a:extLst>
              <a:ext uri="{FF2B5EF4-FFF2-40B4-BE49-F238E27FC236}">
                <a16:creationId xmlns:a16="http://schemas.microsoft.com/office/drawing/2014/main" id="{26F7A562-A254-BD38-DF90-B59965D2BEE5}"/>
              </a:ext>
            </a:extLst>
          </p:cNvPr>
          <p:cNvSpPr txBox="1"/>
          <p:nvPr/>
        </p:nvSpPr>
        <p:spPr>
          <a:xfrm>
            <a:off x="5232934" y="5136130"/>
            <a:ext cx="863066"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13" name="Google Shape;313;p23">
            <a:extLst>
              <a:ext uri="{FF2B5EF4-FFF2-40B4-BE49-F238E27FC236}">
                <a16:creationId xmlns:a16="http://schemas.microsoft.com/office/drawing/2014/main" id="{94FD1C3C-F885-F9E0-F21E-AF114E352E74}"/>
              </a:ext>
            </a:extLst>
          </p:cNvPr>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3">
            <a:extLst>
              <a:ext uri="{FF2B5EF4-FFF2-40B4-BE49-F238E27FC236}">
                <a16:creationId xmlns:a16="http://schemas.microsoft.com/office/drawing/2014/main" id="{938D9B46-98B6-D48B-D91F-1E20CA3862AF}"/>
              </a:ext>
            </a:extLst>
          </p:cNvPr>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3">
            <a:extLst>
              <a:ext uri="{FF2B5EF4-FFF2-40B4-BE49-F238E27FC236}">
                <a16:creationId xmlns:a16="http://schemas.microsoft.com/office/drawing/2014/main" id="{00F10D0D-990D-DC09-BA21-2088AB5A7825}"/>
              </a:ext>
            </a:extLst>
          </p:cNvPr>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1578132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69CDE-70DC-3317-3B63-C37EABEDA9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890305-68E6-B3D1-E900-6ECDD6AFC6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9" name="Google Shape;303;p23">
            <a:extLst>
              <a:ext uri="{FF2B5EF4-FFF2-40B4-BE49-F238E27FC236}">
                <a16:creationId xmlns:a16="http://schemas.microsoft.com/office/drawing/2014/main" id="{428873FD-9F0D-08C6-D09E-202D64DF3722}"/>
              </a:ext>
            </a:extLst>
          </p:cNvPr>
          <p:cNvSpPr txBox="1"/>
          <p:nvPr/>
        </p:nvSpPr>
        <p:spPr>
          <a:xfrm>
            <a:off x="1267238" y="756711"/>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Quick Review of Concepts!</a:t>
            </a:r>
            <a:endParaRPr sz="1400" b="0" i="0" u="none" strike="noStrike" cap="none" dirty="0">
              <a:solidFill>
                <a:srgbClr val="000000"/>
              </a:solidFill>
              <a:latin typeface="Arial"/>
              <a:ea typeface="Arial"/>
              <a:cs typeface="Arial"/>
              <a:sym typeface="Arial"/>
            </a:endParaRPr>
          </a:p>
        </p:txBody>
      </p:sp>
      <p:pic>
        <p:nvPicPr>
          <p:cNvPr id="1026" name="Picture 2" descr="Are Jeopardy! Contestants Getting Better? - IGN">
            <a:extLst>
              <a:ext uri="{FF2B5EF4-FFF2-40B4-BE49-F238E27FC236}">
                <a16:creationId xmlns:a16="http://schemas.microsoft.com/office/drawing/2014/main" id="{D8EBBAC0-E1DB-76BF-A9FA-46DC3B597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352" y="2449883"/>
            <a:ext cx="5601296" cy="3136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343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
        <p:nvSpPr>
          <p:cNvPr id="563" name="Google Shape;563;p37"/>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Optimizers</a:t>
            </a:r>
            <a:endParaRPr sz="1400" b="0" i="0" u="none" strike="noStrike" cap="none">
              <a:solidFill>
                <a:srgbClr val="000000"/>
              </a:solidFill>
              <a:latin typeface="Arial"/>
              <a:ea typeface="Arial"/>
              <a:cs typeface="Arial"/>
              <a:sym typeface="Arial"/>
            </a:endParaRPr>
          </a:p>
        </p:txBody>
      </p:sp>
      <p:sp>
        <p:nvSpPr>
          <p:cNvPr id="564" name="Google Shape;564;p37"/>
          <p:cNvSpPr txBox="1"/>
          <p:nvPr/>
        </p:nvSpPr>
        <p:spPr>
          <a:xfrm>
            <a:off x="890337" y="1940249"/>
            <a:ext cx="10016362"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Keras Supports 8 Optimizers</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 Stochastic Gradient Descent</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Momentum</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Ftrl (2010) = Follow the Regularized Leader</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Adagrad and Adadelta (2012) = Adaptive Gradient Descent</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(~2012) = Root Mean Squared propagation</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 (2015) = Adadelta / RMSProp with Momentum.</a:t>
            </a:r>
            <a:endParaRPr sz="1400" b="0" i="0" u="none" strike="noStrike" cap="none">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Adamax, Nadam are extensions to Adam. </a:t>
            </a:r>
            <a:endParaRPr sz="1400" b="0" i="0" u="none" strike="noStrike" cap="none">
              <a:solidFill>
                <a:srgbClr val="000000"/>
              </a:solidFill>
              <a:latin typeface="Arial"/>
              <a:ea typeface="Arial"/>
              <a:cs typeface="Arial"/>
              <a:sym typeface="Arial"/>
            </a:endParaRPr>
          </a:p>
        </p:txBody>
      </p:sp>
      <p:pic>
        <p:nvPicPr>
          <p:cNvPr id="565" name="Google Shape;565;p37" descr="An Introduction To Surrogate Optimization: Intuition, illustration, case  study, and the code | by Shuai Guo | Towards Data Science"/>
          <p:cNvPicPr preferRelativeResize="0"/>
          <p:nvPr/>
        </p:nvPicPr>
        <p:blipFill rotWithShape="1">
          <a:blip r:embed="rId3">
            <a:alphaModFix/>
          </a:blip>
          <a:srcRect/>
          <a:stretch/>
        </p:blipFill>
        <p:spPr>
          <a:xfrm>
            <a:off x="7327726" y="2990673"/>
            <a:ext cx="4328525" cy="300824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SGD: Gradient Descent</a:t>
            </a:r>
            <a:endParaRPr sz="1400" b="0" i="0" u="none" strike="noStrike" cap="none">
              <a:solidFill>
                <a:srgbClr val="000000"/>
              </a:solidFill>
              <a:latin typeface="Arial"/>
              <a:ea typeface="Arial"/>
              <a:cs typeface="Arial"/>
              <a:sym typeface="Arial"/>
            </a:endParaRPr>
          </a:p>
        </p:txBody>
      </p:sp>
      <p:sp>
        <p:nvSpPr>
          <p:cNvPr id="571" name="Google Shape;571;p38"/>
          <p:cNvSpPr txBox="1"/>
          <p:nvPr/>
        </p:nvSpPr>
        <p:spPr>
          <a:xfrm>
            <a:off x="890337" y="1940249"/>
            <a:ext cx="10016362" cy="45550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Types of GD</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Batch GD = Use all the available training data in each pass. </a:t>
            </a:r>
            <a:endParaRPr sz="1400" b="0" i="0" u="none" strike="noStrike" cap="none">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Works well if the loss surface is smooth and lacks any saddle points / valleys.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Stochastic GD = Mini-batch with batch size = 1. </a:t>
            </a:r>
            <a:endParaRPr sz="1400" b="0" i="0" u="none" strike="noStrike" cap="none">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If troughs / saddles exist, we move past them as our exploration of gradients for the model will vary withe a given observation that we are considering in an iteration. </a:t>
            </a:r>
            <a:endParaRPr sz="1400" b="0" i="0" u="none" strike="noStrike" cap="none">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Computationally quite burdensome but performs well on non-linear problems (eventually).</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Mini-batch GD = What we have been doing so far (randomly split the data in each epoch, into folds, and then cycle over the folds for training).</a:t>
            </a:r>
            <a:endParaRPr sz="1400" b="0" i="0" u="none" strike="noStrike" cap="none">
              <a:solidFill>
                <a:srgbClr val="000000"/>
              </a:solidFill>
              <a:latin typeface="Arial"/>
              <a:ea typeface="Arial"/>
              <a:cs typeface="Arial"/>
              <a:sym typeface="Arial"/>
            </a:endParaRPr>
          </a:p>
          <a:p>
            <a:pPr marL="1085850" marR="0" lvl="2"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This is a happy-medium between batch and stochastic GD.</a:t>
            </a:r>
            <a:endParaRPr sz="1400" b="0" i="0" u="none" strike="noStrike" cap="none">
              <a:solidFill>
                <a:srgbClr val="000000"/>
              </a:solidFill>
              <a:latin typeface="Arial"/>
              <a:ea typeface="Arial"/>
              <a:cs typeface="Arial"/>
              <a:sym typeface="Arial"/>
            </a:endParaRPr>
          </a:p>
          <a:p>
            <a:pPr marL="1085850" marR="0" lvl="2"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Quicksand"/>
                <a:ea typeface="Quicksand"/>
                <a:cs typeface="Quicksand"/>
                <a:sym typeface="Quicksand"/>
              </a:rPr>
              <a:t>Role of Batch Size</a:t>
            </a:r>
            <a:endParaRPr sz="1100" b="1" i="0" u="none" strike="noStrike" cap="none">
              <a:solidFill>
                <a:schemeClr val="dk1"/>
              </a:solidFill>
              <a:latin typeface="Quicksand"/>
              <a:ea typeface="Quicksand"/>
              <a:cs typeface="Quicksand"/>
              <a:sym typeface="Quicksand"/>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Empirically has been observed that smaller batches yield less overfitting (because of implicit noise in the training process – variance of the gradients obtained will go up).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577" name="Google Shape;577;p39"/>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Batch (All) vs. Stochastic (1)</a:t>
            </a:r>
            <a:endParaRPr sz="1400" b="0" i="0" u="none" strike="noStrike" cap="none">
              <a:solidFill>
                <a:srgbClr val="000000"/>
              </a:solidFill>
              <a:latin typeface="Arial"/>
              <a:ea typeface="Arial"/>
              <a:cs typeface="Arial"/>
              <a:sym typeface="Arial"/>
            </a:endParaRPr>
          </a:p>
        </p:txBody>
      </p:sp>
      <p:sp>
        <p:nvSpPr>
          <p:cNvPr id="578" name="Google Shape;578;p39"/>
          <p:cNvSpPr txBox="1"/>
          <p:nvPr/>
        </p:nvSpPr>
        <p:spPr>
          <a:xfrm>
            <a:off x="802655" y="1843950"/>
            <a:ext cx="10016362"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Same Convergence </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If you have a convex surface, either approach will converge to the global optimum (no guarantee your problem is convex of course). Always converges at least to a local minimum.</a:t>
            </a:r>
            <a:endParaRPr sz="1400" b="0" i="0" u="none" strike="noStrike" cap="none">
              <a:solidFill>
                <a:srgbClr val="000000"/>
              </a:solidFill>
              <a:latin typeface="Arial"/>
              <a:ea typeface="Arial"/>
              <a:cs typeface="Arial"/>
              <a:sym typeface="Arial"/>
            </a:endParaRPr>
          </a:p>
          <a:p>
            <a:pPr marL="1085850" marR="0" lvl="2"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Quicksand"/>
                <a:ea typeface="Quicksand"/>
                <a:cs typeface="Quicksand"/>
                <a:sym typeface="Quicksand"/>
              </a:rPr>
              <a:t>Tradeoffs</a:t>
            </a:r>
            <a:endParaRPr sz="1100" b="1" i="0" u="none" strike="noStrike" cap="none">
              <a:solidFill>
                <a:schemeClr val="dk1"/>
              </a:solidFill>
              <a:latin typeface="Quicksand"/>
              <a:ea typeface="Quicksand"/>
              <a:cs typeface="Quicksand"/>
              <a:sym typeface="Quicksand"/>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Batch, each step is slower, more computationally burdensome, but convergence with fewer iterations; Need to be able to hold the entire dataset in memory.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makes noisier updates, and requires more iterations to converge, but a single iteration is quick. Only need one observation in memory at a time.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pic>
        <p:nvPicPr>
          <p:cNvPr id="579" name="Google Shape;579;p39"/>
          <p:cNvPicPr preferRelativeResize="0"/>
          <p:nvPr/>
        </p:nvPicPr>
        <p:blipFill rotWithShape="1">
          <a:blip r:embed="rId3">
            <a:alphaModFix/>
          </a:blip>
          <a:srcRect/>
          <a:stretch/>
        </p:blipFill>
        <p:spPr>
          <a:xfrm>
            <a:off x="4724398" y="4542061"/>
            <a:ext cx="2743201" cy="2179414"/>
          </a:xfrm>
          <a:prstGeom prst="rect">
            <a:avLst/>
          </a:prstGeom>
          <a:noFill/>
          <a:ln>
            <a:noFill/>
          </a:ln>
          <a:effectLst>
            <a:outerShdw blurRad="292100" dist="139700" dir="2700000" algn="tl" rotWithShape="0">
              <a:srgbClr val="333333">
                <a:alpha val="64313"/>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
        <p:nvSpPr>
          <p:cNvPr id="585" name="Google Shape;585;p40"/>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Momentum</a:t>
            </a:r>
            <a:endParaRPr sz="1400" b="0" i="0" u="none" strike="noStrike" cap="none">
              <a:solidFill>
                <a:srgbClr val="000000"/>
              </a:solidFill>
              <a:latin typeface="Arial"/>
              <a:ea typeface="Arial"/>
              <a:cs typeface="Arial"/>
              <a:sym typeface="Arial"/>
            </a:endParaRPr>
          </a:p>
        </p:txBody>
      </p:sp>
      <p:sp>
        <p:nvSpPr>
          <p:cNvPr id="586" name="Google Shape;586;p40"/>
          <p:cNvSpPr txBox="1"/>
          <p:nvPr/>
        </p:nvSpPr>
        <p:spPr>
          <a:xfrm>
            <a:off x="802655" y="1843950"/>
            <a:ext cx="10016362"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Getting Past Local Minima</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gets stuck in local minima; the idea of momentum is to make updates be a function of current gradient*learning rate, as well as some fraction (decay) of the update you made last iteration.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This reduces updates to parameters where the gradients are flipping sign and amplifies updates to gradients that are going in a consistent direction (steeply descending). </a:t>
            </a:r>
            <a:endParaRPr sz="1400" b="0" i="0" u="none" strike="noStrike" cap="none">
              <a:solidFill>
                <a:srgbClr val="000000"/>
              </a:solidFill>
              <a:latin typeface="Arial"/>
              <a:ea typeface="Arial"/>
              <a:cs typeface="Arial"/>
              <a:sym typeface="Arial"/>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pic>
        <p:nvPicPr>
          <p:cNvPr id="587" name="Google Shape;587;p40"/>
          <p:cNvPicPr preferRelativeResize="0"/>
          <p:nvPr/>
        </p:nvPicPr>
        <p:blipFill rotWithShape="1">
          <a:blip r:embed="rId3">
            <a:alphaModFix/>
          </a:blip>
          <a:srcRect/>
          <a:stretch/>
        </p:blipFill>
        <p:spPr>
          <a:xfrm>
            <a:off x="2241549" y="3629054"/>
            <a:ext cx="7708900" cy="3086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
        <p:nvSpPr>
          <p:cNvPr id="601" name="Google Shape;601;p42"/>
          <p:cNvSpPr txBox="1"/>
          <p:nvPr/>
        </p:nvSpPr>
        <p:spPr>
          <a:xfrm>
            <a:off x="2436930" y="532426"/>
            <a:ext cx="731813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Adagrad &amp; Adadelta (RMS Prop)</a:t>
            </a:r>
            <a:endParaRPr sz="1400" b="0" i="0" u="none" strike="noStrike" cap="none">
              <a:solidFill>
                <a:srgbClr val="000000"/>
              </a:solidFill>
              <a:latin typeface="Arial"/>
              <a:ea typeface="Arial"/>
              <a:cs typeface="Arial"/>
              <a:sym typeface="Arial"/>
            </a:endParaRPr>
          </a:p>
        </p:txBody>
      </p:sp>
      <p:sp>
        <p:nvSpPr>
          <p:cNvPr id="602" name="Google Shape;602;p42"/>
          <p:cNvSpPr txBox="1"/>
          <p:nvPr/>
        </p:nvSpPr>
        <p:spPr>
          <a:xfrm>
            <a:off x="802655" y="1843950"/>
            <a:ext cx="10016362"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Adaptive Gradient Descent (Variable Learning Rate)</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high learning rate for features we have been updating very little so far (speed up movement through saddle points, for example).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low learning rate for features we have been updating a lot so far.</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Technically learning rate is removed from the process, every update is a function of past updates. </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Adadelta</a:t>
            </a: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Same idea but we use a sliding window of previous updates to determine magnitude of current updates (rather than all prior updates).</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is conceptually very similar but was independently developed (around the same time).</a:t>
            </a:r>
            <a:endParaRPr sz="1400" b="0" i="0" u="none" strike="noStrike" cap="none">
              <a:solidFill>
                <a:srgbClr val="000000"/>
              </a:solidFill>
              <a:latin typeface="Arial"/>
              <a:ea typeface="Arial"/>
              <a:cs typeface="Arial"/>
              <a:sym typeface="Arial"/>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609" name="Google Shape;609;p43"/>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Recap</a:t>
            </a:r>
            <a:endParaRPr sz="1400" b="0" i="0" u="none" strike="noStrike" cap="none">
              <a:solidFill>
                <a:srgbClr val="000000"/>
              </a:solidFill>
              <a:latin typeface="Arial"/>
              <a:ea typeface="Arial"/>
              <a:cs typeface="Arial"/>
              <a:sym typeface="Arial"/>
            </a:endParaRPr>
          </a:p>
        </p:txBody>
      </p:sp>
      <p:sp>
        <p:nvSpPr>
          <p:cNvPr id="610" name="Google Shape;610;p43"/>
          <p:cNvSpPr txBox="1"/>
          <p:nvPr/>
        </p:nvSpPr>
        <p:spPr>
          <a:xfrm>
            <a:off x="1087814" y="1348800"/>
            <a:ext cx="10016362" cy="55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Building Blocks of NNs</a:t>
            </a:r>
            <a:endParaRPr sz="1400" b="0" i="0" u="none" strike="noStrike" cap="none">
              <a:solidFill>
                <a:srgbClr val="000000"/>
              </a:solidFill>
              <a:latin typeface="Arial"/>
              <a:ea typeface="Arial"/>
              <a:cs typeface="Arial"/>
              <a:sym typeface="Arial"/>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Tensors and Tensor Operations</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Activation Functions</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Loss Functions</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Backpropagation: Derivatives, Gradients &amp; the Chain Rule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Quicksand"/>
                <a:ea typeface="Quicksand"/>
                <a:cs typeface="Quicksand"/>
                <a:sym typeface="Quicksand"/>
              </a:rPr>
              <a:t>Procedure of Minibatch Stochastic Gradient Descent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Grab a batch of observations (samples)</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Predict their labels using current weights / bias terms.</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loss value. </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gradient of loss w.r.t. all weight / bias terms. </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Update each weight by subtracting its gradient*learning rate</a:t>
            </a:r>
            <a:endParaRPr sz="1400" b="0" i="0" u="none" strike="noStrike" cap="none">
              <a:solidFill>
                <a:srgbClr val="000000"/>
              </a:solidFill>
              <a:latin typeface="Arial"/>
              <a:ea typeface="Arial"/>
              <a:cs typeface="Arial"/>
              <a:sym typeface="Arial"/>
            </a:endParaRPr>
          </a:p>
          <a:p>
            <a:pPr marL="687388" marR="0" lvl="1" indent="-225425"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Cycle over the whole training dataset (each cycle is an epoch) repeatedly, until loss is small.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icksand"/>
              <a:ea typeface="Quicksand"/>
              <a:cs typeface="Quicksand"/>
              <a:sym typeface="Quicksand"/>
            </a:endParaRPr>
          </a:p>
          <a:p>
            <a:pPr marL="628650" marR="0" lvl="1"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171450" marR="0" lvl="0" indent="-8255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3" descr="Tensor Processing Units (TPUs) Documentation | Kaggle"/>
          <p:cNvPicPr preferRelativeResize="0"/>
          <p:nvPr/>
        </p:nvPicPr>
        <p:blipFill rotWithShape="1">
          <a:blip r:embed="rId3">
            <a:alphaModFix/>
          </a:blip>
          <a:srcRect t="3933" b="3933"/>
          <a:stretch/>
        </p:blipFill>
        <p:spPr>
          <a:xfrm>
            <a:off x="0" y="0"/>
            <a:ext cx="12192000" cy="6858000"/>
          </a:xfrm>
          <a:prstGeom prst="rect">
            <a:avLst/>
          </a:prstGeom>
          <a:noFill/>
          <a:ln>
            <a:noFill/>
          </a:ln>
        </p:spPr>
      </p:pic>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10" name="Google Shape;110;p3"/>
          <p:cNvSpPr txBox="1"/>
          <p:nvPr/>
        </p:nvSpPr>
        <p:spPr>
          <a:xfrm>
            <a:off x="959603" y="487786"/>
            <a:ext cx="6460957"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TPUs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61ABE6-C3CF-E558-D08A-E87287CCF9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7" name="Google Shape;102;p2">
            <a:extLst>
              <a:ext uri="{FF2B5EF4-FFF2-40B4-BE49-F238E27FC236}">
                <a16:creationId xmlns:a16="http://schemas.microsoft.com/office/drawing/2014/main" id="{6881DB81-83B4-374B-9B21-527E3BBB3AE1}"/>
              </a:ext>
            </a:extLst>
          </p:cNvPr>
          <p:cNvSpPr txBox="1"/>
          <p:nvPr/>
        </p:nvSpPr>
        <p:spPr>
          <a:xfrm>
            <a:off x="838200" y="537818"/>
            <a:ext cx="6460957" cy="923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An Aside: GPU vs. ASIC</a:t>
            </a:r>
            <a:endParaRPr sz="1400" b="0" i="0" u="none" strike="noStrike" cap="none" dirty="0">
              <a:solidFill>
                <a:srgbClr val="000000"/>
              </a:solidFill>
              <a:latin typeface="Arial"/>
              <a:ea typeface="Arial"/>
              <a:cs typeface="Arial"/>
              <a:sym typeface="Arial"/>
            </a:endParaRPr>
          </a:p>
        </p:txBody>
      </p:sp>
      <p:pic>
        <p:nvPicPr>
          <p:cNvPr id="1026" name="Picture 2" descr="AI Computing Chip Analysis for Software-Defined Vehicles [BLOG] | News |  ECOTRONS - Part 1000">
            <a:extLst>
              <a:ext uri="{FF2B5EF4-FFF2-40B4-BE49-F238E27FC236}">
                <a16:creationId xmlns:a16="http://schemas.microsoft.com/office/drawing/2014/main" id="{707E6369-BFDA-67E6-79CC-212069994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713" y="2042005"/>
            <a:ext cx="7994573" cy="3984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31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Tensors</a:t>
            </a:r>
            <a:endParaRPr sz="1400" b="0" i="0" u="none" strike="noStrike" cap="none">
              <a:solidFill>
                <a:srgbClr val="000000"/>
              </a:solidFill>
              <a:latin typeface="Arial"/>
              <a:ea typeface="Arial"/>
              <a:cs typeface="Arial"/>
              <a:sym typeface="Arial"/>
            </a:endParaRPr>
          </a:p>
        </p:txBody>
      </p:sp>
      <p:pic>
        <p:nvPicPr>
          <p:cNvPr id="116" name="Google Shape;116;p4" descr="The Shape of Tensor. Tensors are the primary data structures… | by Schartz  Rehan | Medium"/>
          <p:cNvPicPr preferRelativeResize="0"/>
          <p:nvPr/>
        </p:nvPicPr>
        <p:blipFill rotWithShape="1">
          <a:blip r:embed="rId3">
            <a:alphaModFix/>
          </a:blip>
          <a:srcRect/>
          <a:stretch/>
        </p:blipFill>
        <p:spPr>
          <a:xfrm>
            <a:off x="2624674" y="1755837"/>
            <a:ext cx="6942651" cy="3698770"/>
          </a:xfrm>
          <a:prstGeom prst="rect">
            <a:avLst/>
          </a:prstGeom>
          <a:noFill/>
          <a:ln>
            <a:noFill/>
          </a:ln>
        </p:spPr>
      </p:pic>
      <p:sp>
        <p:nvSpPr>
          <p:cNvPr id="117" name="Google Shape;117;p4"/>
          <p:cNvSpPr txBox="1"/>
          <p:nvPr/>
        </p:nvSpPr>
        <p:spPr>
          <a:xfrm>
            <a:off x="2983264" y="5832696"/>
            <a:ext cx="622547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1" u="none" strike="noStrike" cap="none" dirty="0">
                <a:solidFill>
                  <a:schemeClr val="dk1"/>
                </a:solidFill>
                <a:latin typeface="Economica"/>
                <a:ea typeface="Economica"/>
                <a:cs typeface="Economica"/>
                <a:sym typeface="Economica"/>
              </a:rPr>
              <a:t>Question: </a:t>
            </a:r>
            <a:r>
              <a:rPr lang="en-US" sz="2000" b="0" i="0" u="none" strike="noStrike" cap="none" dirty="0">
                <a:solidFill>
                  <a:schemeClr val="dk1"/>
                </a:solidFill>
                <a:latin typeface="Calibri"/>
                <a:ea typeface="Calibri"/>
                <a:cs typeface="Calibri"/>
                <a:sym typeface="Calibri"/>
              </a:rPr>
              <a:t>What sort of data (give an example) would be stored in a rank-3 tensor? How about a rank-4 tensor? </a:t>
            </a:r>
            <a:endParaRPr sz="2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24" name="Google Shape;124;p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Economica"/>
                <a:ea typeface="Economica"/>
                <a:cs typeface="Economica"/>
                <a:sym typeface="Economica"/>
              </a:rPr>
              <a:t>Forward Pass</a:t>
            </a:r>
            <a:endParaRPr sz="1400" b="0" i="0" u="none" strike="noStrike" cap="none">
              <a:solidFill>
                <a:srgbClr val="000000"/>
              </a:solidFill>
              <a:latin typeface="Arial"/>
              <a:ea typeface="Arial"/>
              <a:cs typeface="Arial"/>
              <a:sym typeface="Arial"/>
            </a:endParaRPr>
          </a:p>
        </p:txBody>
      </p:sp>
      <p:pic>
        <p:nvPicPr>
          <p:cNvPr id="125" name="Google Shape;125;p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126" name="Google Shape;126;p5"/>
          <p:cNvSpPr/>
          <p:nvPr/>
        </p:nvSpPr>
        <p:spPr>
          <a:xfrm>
            <a:off x="3419061" y="161676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B447A778-4D3A-C824-292F-B56EAC034209}"/>
            </a:ext>
          </a:extLst>
        </p:cNvPr>
        <p:cNvGrpSpPr/>
        <p:nvPr/>
      </p:nvGrpSpPr>
      <p:grpSpPr>
        <a:xfrm>
          <a:off x="0" y="0"/>
          <a:ext cx="0" cy="0"/>
          <a:chOff x="0" y="0"/>
          <a:chExt cx="0" cy="0"/>
        </a:xfrm>
      </p:grpSpPr>
      <p:sp>
        <p:nvSpPr>
          <p:cNvPr id="167" name="Google Shape;167;p10">
            <a:extLst>
              <a:ext uri="{FF2B5EF4-FFF2-40B4-BE49-F238E27FC236}">
                <a16:creationId xmlns:a16="http://schemas.microsoft.com/office/drawing/2014/main" id="{264660AF-2EBB-59AB-CD96-A73A04381E23}"/>
              </a:ext>
            </a:extLst>
          </p:cNvPr>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dk1"/>
                </a:solidFill>
                <a:latin typeface="Economica"/>
                <a:ea typeface="Economica"/>
                <a:cs typeface="Economica"/>
                <a:sym typeface="Economica"/>
              </a:rPr>
              <a:t>The Perceptron</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1767AF1C-D35E-63D9-6137-817775C2B8DB}"/>
              </a:ext>
            </a:extLst>
          </p:cNvPr>
          <p:cNvPicPr>
            <a:picLocks noChangeAspect="1"/>
          </p:cNvPicPr>
          <p:nvPr/>
        </p:nvPicPr>
        <p:blipFill>
          <a:blip r:embed="rId3"/>
          <a:stretch>
            <a:fillRect/>
          </a:stretch>
        </p:blipFill>
        <p:spPr>
          <a:xfrm>
            <a:off x="150486" y="1753644"/>
            <a:ext cx="6951667" cy="3905063"/>
          </a:xfrm>
          <a:prstGeom prst="rect">
            <a:avLst/>
          </a:prstGeom>
          <a:ln>
            <a:noFill/>
          </a:ln>
          <a:effectLst>
            <a:outerShdw blurRad="292100" dist="139700" dir="2700000" algn="tl" rotWithShape="0">
              <a:srgbClr val="333333">
                <a:alpha val="65000"/>
              </a:srgbClr>
            </a:outerShdw>
          </a:effectLst>
        </p:spPr>
      </p:pic>
      <p:pic>
        <p:nvPicPr>
          <p:cNvPr id="6146" name="Picture 2" descr="Perceptron">
            <a:extLst>
              <a:ext uri="{FF2B5EF4-FFF2-40B4-BE49-F238E27FC236}">
                <a16:creationId xmlns:a16="http://schemas.microsoft.com/office/drawing/2014/main" id="{C459FF5E-0E8E-4EE2-20DD-5F624F54E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852" y="2508411"/>
            <a:ext cx="4636662" cy="3626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511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TotalTime>
  <Words>4098</Words>
  <Application>Microsoft Macintosh PowerPoint</Application>
  <PresentationFormat>Widescreen</PresentationFormat>
  <Paragraphs>444</Paragraphs>
  <Slides>49</Slides>
  <Notes>46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Economica</vt:lpstr>
      <vt:lpstr>Arial</vt:lpstr>
      <vt:lpstr>Calibri</vt:lpstr>
      <vt:lpstr>Quicksand</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Gordon Burtch</dc:creator>
  <cp:lastModifiedBy>Burtch, Gordon</cp:lastModifiedBy>
  <cp:revision>12</cp:revision>
  <dcterms:created xsi:type="dcterms:W3CDTF">2019-12-28T13:51:56Z</dcterms:created>
  <dcterms:modified xsi:type="dcterms:W3CDTF">2026-01-28T03:47:25Z</dcterms:modified>
</cp:coreProperties>
</file>